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48" r:id="rId1"/>
  </p:sldMasterIdLst>
  <p:notesMasterIdLst>
    <p:notesMasterId r:id="rId23"/>
  </p:notesMasterIdLst>
  <p:handoutMasterIdLst>
    <p:handoutMasterId r:id="rId24"/>
  </p:handoutMasterIdLst>
  <p:sldIdLst>
    <p:sldId id="257" r:id="rId2"/>
    <p:sldId id="274" r:id="rId3"/>
    <p:sldId id="275" r:id="rId4"/>
    <p:sldId id="276" r:id="rId5"/>
    <p:sldId id="258" r:id="rId6"/>
    <p:sldId id="259" r:id="rId7"/>
    <p:sldId id="260" r:id="rId8"/>
    <p:sldId id="261" r:id="rId9"/>
    <p:sldId id="262" r:id="rId10"/>
    <p:sldId id="277" r:id="rId11"/>
    <p:sldId id="278" r:id="rId12"/>
    <p:sldId id="279" r:id="rId13"/>
    <p:sldId id="280" r:id="rId14"/>
    <p:sldId id="282" r:id="rId15"/>
    <p:sldId id="283" r:id="rId16"/>
    <p:sldId id="284" r:id="rId17"/>
    <p:sldId id="285" r:id="rId18"/>
    <p:sldId id="286" r:id="rId19"/>
    <p:sldId id="288" r:id="rId20"/>
    <p:sldId id="289" r:id="rId21"/>
    <p:sldId id="290" r:id="rId22"/>
  </p:sldIdLst>
  <p:sldSz cx="1219041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B64A"/>
    <a:srgbClr val="FFFFFF"/>
    <a:srgbClr val="267C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p:scale>
          <a:sx n="70" d="100"/>
          <a:sy n="70" d="100"/>
        </p:scale>
        <p:origin x="-828" y="-8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4" d="100"/>
          <a:sy n="64" d="100"/>
        </p:scale>
        <p:origin x="277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089A45-ACDF-4977-940A-119F11128CB5}" type="datetimeFigureOut">
              <a:rPr lang="es-AR" smtClean="0"/>
              <a:pPr/>
              <a:t>26/10/2020</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D9A154-5205-40D8-A314-5CE05E9A7D3C}" type="slidenum">
              <a:rPr lang="es-AR" smtClean="0"/>
              <a:pPr/>
              <a:t>‹Nº›</a:t>
            </a:fld>
            <a:endParaRPr lang="es-AR"/>
          </a:p>
        </p:txBody>
      </p:sp>
    </p:spTree>
    <p:extLst>
      <p:ext uri="{BB962C8B-B14F-4D97-AF65-F5344CB8AC3E}">
        <p14:creationId xmlns:p14="http://schemas.microsoft.com/office/powerpoint/2010/main" xmlns="" val="4189729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29403-2434-4942-8537-247D6FB28E24}" type="datetimeFigureOut">
              <a:rPr lang="es-AR" smtClean="0"/>
              <a:pPr/>
              <a:t>26/10/2020</a:t>
            </a:fld>
            <a:endParaRPr lang="es-AR"/>
          </a:p>
        </p:txBody>
      </p:sp>
      <p:sp>
        <p:nvSpPr>
          <p:cNvPr id="4" name="Marcador de imagen de diapositiva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2CB47-A167-4DC4-AB5E-1CE21BB04B1F}" type="slidenum">
              <a:rPr lang="es-AR" smtClean="0"/>
              <a:pPr/>
              <a:t>‹Nº›</a:t>
            </a:fld>
            <a:endParaRPr lang="es-AR"/>
          </a:p>
        </p:txBody>
      </p:sp>
    </p:spTree>
    <p:extLst>
      <p:ext uri="{BB962C8B-B14F-4D97-AF65-F5344CB8AC3E}">
        <p14:creationId xmlns:p14="http://schemas.microsoft.com/office/powerpoint/2010/main" xmlns="" val="81995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031" y="-4763"/>
            <a:ext cx="5014259"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ECB64A"/>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accent2">
                <a:lumMod val="7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userDrawn="1"/>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6">
                <a:lumMod val="75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ECB64A"/>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accent2">
                <a:lumMod val="75000"/>
              </a:schemeClr>
            </a:solidFill>
            <a:ln>
              <a:noFill/>
            </a:ln>
          </p:spPr>
        </p:sp>
      </p:grpSp>
      <p:sp>
        <p:nvSpPr>
          <p:cNvPr id="3" name="Subtitle 2"/>
          <p:cNvSpPr>
            <a:spLocks noGrp="1"/>
          </p:cNvSpPr>
          <p:nvPr>
            <p:ph type="subTitle" idx="1"/>
          </p:nvPr>
        </p:nvSpPr>
        <p:spPr>
          <a:xfrm>
            <a:off x="4514789" y="3996271"/>
            <a:ext cx="6986736" cy="891953"/>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pic>
        <p:nvPicPr>
          <p:cNvPr id="7" name="Imagen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245321" y="345708"/>
            <a:ext cx="3351214" cy="1327602"/>
          </a:xfrm>
          <a:prstGeom prst="rect">
            <a:avLst/>
          </a:prstGeom>
        </p:spPr>
      </p:pic>
      <p:sp>
        <p:nvSpPr>
          <p:cNvPr id="2" name="Title 1"/>
          <p:cNvSpPr>
            <a:spLocks noGrp="1"/>
          </p:cNvSpPr>
          <p:nvPr>
            <p:ph type="ctrTitle"/>
          </p:nvPr>
        </p:nvSpPr>
        <p:spPr>
          <a:xfrm>
            <a:off x="2590466" y="1585543"/>
            <a:ext cx="8911063" cy="2410724"/>
          </a:xfrm>
        </p:spPr>
        <p:txBody>
          <a:bodyPr anchor="b">
            <a:noAutofit/>
          </a:bodyPr>
          <a:lstStyle>
            <a:lvl1pPr algn="r">
              <a:defRPr sz="5400">
                <a:effectLst/>
              </a:defRPr>
            </a:lvl1pPr>
          </a:lstStyle>
          <a:p>
            <a:r>
              <a:rPr lang="es-ES" dirty="0" smtClean="0"/>
              <a:t>Haga clic para modificar el estilo de título del patrón</a:t>
            </a:r>
            <a:endParaRPr lang="en-US" dirty="0"/>
          </a:p>
        </p:txBody>
      </p:sp>
      <p:pic>
        <p:nvPicPr>
          <p:cNvPr id="8" name="Imagen 7"/>
          <p:cNvPicPr>
            <a:picLocks noChangeAspect="1"/>
          </p:cNvPicPr>
          <p:nvPr userDrawn="1"/>
        </p:nvPicPr>
        <p:blipFill rotWithShape="1">
          <a:blip r:embed="rId3">
            <a:extLst>
              <a:ext uri="{28A0092B-C50C-407E-A947-70E740481C1C}">
                <a14:useLocalDpi xmlns:a14="http://schemas.microsoft.com/office/drawing/2010/main" xmlns="" val="0"/>
              </a:ext>
            </a:extLst>
          </a:blip>
          <a:srcRect b="15637"/>
          <a:stretch/>
        </p:blipFill>
        <p:spPr>
          <a:xfrm>
            <a:off x="3986748" y="488115"/>
            <a:ext cx="2503521" cy="1097428"/>
          </a:xfrm>
          <a:prstGeom prst="rect">
            <a:avLst/>
          </a:prstGeom>
        </p:spPr>
      </p:pic>
      <p:sp>
        <p:nvSpPr>
          <p:cNvPr id="38" name="Date Placeholder 3"/>
          <p:cNvSpPr>
            <a:spLocks noGrp="1"/>
          </p:cNvSpPr>
          <p:nvPr>
            <p:ph type="dt" sz="half" idx="10"/>
          </p:nvPr>
        </p:nvSpPr>
        <p:spPr>
          <a:xfrm>
            <a:off x="10509633" y="6630359"/>
            <a:ext cx="872544" cy="143315"/>
          </a:xfrm>
        </p:spPr>
        <p:txBody>
          <a:bodyPr/>
          <a:lstStyle/>
          <a:p>
            <a:fld id="{3C9B6FE3-22EB-47D4-9952-629B5C478968}" type="datetime1">
              <a:rPr lang="en-US" smtClean="0"/>
              <a:pPr/>
              <a:t>10/26/2020</a:t>
            </a:fld>
            <a:endParaRPr lang="en-US" dirty="0"/>
          </a:p>
        </p:txBody>
      </p:sp>
      <p:sp>
        <p:nvSpPr>
          <p:cNvPr id="39" name="Slide Number Placeholder 5"/>
          <p:cNvSpPr>
            <a:spLocks noGrp="1"/>
          </p:cNvSpPr>
          <p:nvPr>
            <p:ph type="sldNum" sz="quarter" idx="12"/>
          </p:nvPr>
        </p:nvSpPr>
        <p:spPr>
          <a:xfrm>
            <a:off x="11588712" y="6630359"/>
            <a:ext cx="420751" cy="143315"/>
          </a:xfrm>
        </p:spPr>
        <p:txBody>
          <a:bodyPr/>
          <a:lstStyle/>
          <a:p>
            <a:fld id="{D57F1E4F-1CFF-5643-939E-217C01CDF565}" type="slidenum">
              <a:rPr lang="en-US" dirty="0"/>
              <a:pPr/>
              <a:t>‹Nº›</a:t>
            </a:fld>
            <a:endParaRPr lang="en-US" dirty="0"/>
          </a:p>
        </p:txBody>
      </p:sp>
      <p:sp>
        <p:nvSpPr>
          <p:cNvPr id="40" name="Subtitle 2"/>
          <p:cNvSpPr txBox="1">
            <a:spLocks/>
          </p:cNvSpPr>
          <p:nvPr userDrawn="1"/>
        </p:nvSpPr>
        <p:spPr>
          <a:xfrm>
            <a:off x="0" y="5325327"/>
            <a:ext cx="12190413" cy="1563621"/>
          </a:xfrm>
          <a:prstGeom prst="rect">
            <a:avLst/>
          </a:prstGeom>
          <a:solidFill>
            <a:schemeClr val="bg1">
              <a:alpha val="86000"/>
            </a:schemeClr>
          </a:solidFill>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s-ES" dirty="0" smtClean="0"/>
              <a:t>Auspician</a:t>
            </a:r>
          </a:p>
          <a:p>
            <a:pPr algn="l"/>
            <a:endParaRPr lang="es-ES" sz="1100" dirty="0" smtClean="0"/>
          </a:p>
          <a:p>
            <a:pPr algn="l"/>
            <a:r>
              <a:rPr lang="es-ES" dirty="0" smtClean="0"/>
              <a:t>Auspicio</a:t>
            </a:r>
            <a:r>
              <a:rPr lang="es-ES" baseline="0" dirty="0" smtClean="0"/>
              <a:t> profesional</a:t>
            </a:r>
            <a:endParaRPr lang="en-US" dirty="0"/>
          </a:p>
        </p:txBody>
      </p:sp>
      <p:pic>
        <p:nvPicPr>
          <p:cNvPr id="41" name="Imagen 40"/>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138515" y="5455465"/>
            <a:ext cx="1464620" cy="723789"/>
          </a:xfrm>
          <a:prstGeom prst="rect">
            <a:avLst/>
          </a:prstGeom>
        </p:spPr>
      </p:pic>
      <p:pic>
        <p:nvPicPr>
          <p:cNvPr id="42" name="Imagen 41"/>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4455331" y="5395405"/>
            <a:ext cx="1332588" cy="799657"/>
          </a:xfrm>
          <a:prstGeom prst="rect">
            <a:avLst/>
          </a:prstGeom>
        </p:spPr>
      </p:pic>
      <p:pic>
        <p:nvPicPr>
          <p:cNvPr id="43" name="Imagen 42"/>
          <p:cNvPicPr>
            <a:picLocks noChangeAspect="1"/>
          </p:cNvPicPr>
          <p:nvPr userDrawn="1"/>
        </p:nvPicPr>
        <p:blipFill>
          <a:blip r:embed="rId6">
            <a:extLst>
              <a:ext uri="{28A0092B-C50C-407E-A947-70E740481C1C}">
                <a14:useLocalDpi xmlns:a14="http://schemas.microsoft.com/office/drawing/2010/main" xmlns="" val="0"/>
              </a:ext>
            </a:extLst>
          </a:blip>
          <a:stretch>
            <a:fillRect/>
          </a:stretch>
        </p:blipFill>
        <p:spPr>
          <a:xfrm>
            <a:off x="6665659" y="5292995"/>
            <a:ext cx="1026100" cy="1026233"/>
          </a:xfrm>
          <a:prstGeom prst="rect">
            <a:avLst/>
          </a:prstGeom>
        </p:spPr>
      </p:pic>
      <p:pic>
        <p:nvPicPr>
          <p:cNvPr id="44" name="Imagen 43"/>
          <p:cNvPicPr>
            <a:picLocks noChangeAspect="1"/>
          </p:cNvPicPr>
          <p:nvPr userDrawn="1"/>
        </p:nvPicPr>
        <p:blipFill>
          <a:blip r:embed="rId7">
            <a:extLst>
              <a:ext uri="{28A0092B-C50C-407E-A947-70E740481C1C}">
                <a14:useLocalDpi xmlns:a14="http://schemas.microsoft.com/office/drawing/2010/main" xmlns="" val="0"/>
              </a:ext>
            </a:extLst>
          </a:blip>
          <a:stretch>
            <a:fillRect/>
          </a:stretch>
        </p:blipFill>
        <p:spPr>
          <a:xfrm>
            <a:off x="3272207" y="6215708"/>
            <a:ext cx="494588" cy="557962"/>
          </a:xfrm>
          <a:prstGeom prst="rect">
            <a:avLst/>
          </a:prstGeom>
        </p:spPr>
      </p:pic>
      <p:pic>
        <p:nvPicPr>
          <p:cNvPr id="48" name="Imagen 47"/>
          <p:cNvPicPr>
            <a:picLocks noChangeAspect="1"/>
          </p:cNvPicPr>
          <p:nvPr userDrawn="1"/>
        </p:nvPicPr>
        <p:blipFill>
          <a:blip r:embed="rId8">
            <a:extLst>
              <a:ext uri="{28A0092B-C50C-407E-A947-70E740481C1C}">
                <a14:useLocalDpi xmlns:a14="http://schemas.microsoft.com/office/drawing/2010/main" xmlns="" val="0"/>
              </a:ext>
            </a:extLst>
          </a:blip>
          <a:stretch>
            <a:fillRect/>
          </a:stretch>
        </p:blipFill>
        <p:spPr>
          <a:xfrm>
            <a:off x="8058547" y="5395401"/>
            <a:ext cx="1724761" cy="8624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20" y="4732865"/>
            <a:ext cx="10017407"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5704" y="932112"/>
            <a:ext cx="8224873"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120" y="5299603"/>
            <a:ext cx="10017407"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EC43C9C-63B2-4DD4-A7B8-FBCB6BABA0C0}" type="datetime1">
              <a:rPr lang="en-US" smtClean="0"/>
              <a:pPr/>
              <a:t>10/26/2020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21" y="685800"/>
            <a:ext cx="10017407"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20" y="4343400"/>
            <a:ext cx="10017409"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C74BFC2-1D14-41E1-BC99-5E99AFF7D8A8}"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8"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496" y="3428999"/>
            <a:ext cx="8531703"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84120" y="4343400"/>
            <a:ext cx="10017407"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712A986-FF63-4FC8-809C-3638E3BE4565}"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121" y="3308581"/>
            <a:ext cx="10017405"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20" y="4777381"/>
            <a:ext cx="10017407"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66ECBBD-6038-4C54-A417-AB7B2482E9AD}"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8"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1" y="3886200"/>
            <a:ext cx="10017407"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20" y="4775200"/>
            <a:ext cx="10017407"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8BB78D-47C6-4595-8D1A-CE054C6C5C42}"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4"/>
            <a:ext cx="10017408"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0" y="3505200"/>
            <a:ext cx="10017409"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20" y="4343400"/>
            <a:ext cx="10017409"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CBF4DD-3329-47EE-821C-6C141ACD1E3F}"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C6F31-927C-49FB-8AE5-3648E564BB71}"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1391" y="685800"/>
            <a:ext cx="177013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120" y="685800"/>
            <a:ext cx="8018699" cy="51054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63CBE8-833C-497E-97D8-601224525440}"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ECB64A"/>
            </a:solidFill>
          </a:ln>
        </p:spPr>
        <p:txBody>
          <a:bodyPr/>
          <a:lstStyle/>
          <a:p>
            <a:r>
              <a:rPr lang="es-ES" dirty="0"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A6ECEB0-08AC-4C08-A034-D7527739D792}"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643775" y="6492879"/>
            <a:ext cx="55109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1946" y="2666999"/>
            <a:ext cx="8929584"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1944" y="4777381"/>
            <a:ext cx="8929587"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5355000-6024-44F7-A8E3-63EB368BADC6}" type="datetime1">
              <a:rPr lang="en-US" smtClean="0"/>
              <a:pPr/>
              <a:t>10/26/2020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4"/>
            <a:ext cx="10017409"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121" y="2667003"/>
            <a:ext cx="48944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107" y="2667000"/>
            <a:ext cx="4894419"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FAE2AA-5B16-408C-8BFA-C04AFFEDC3F4}" type="datetime1">
              <a:rPr lang="en-US" smtClean="0"/>
              <a:pPr/>
              <a:t>10/26/2020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1950" y="2658533"/>
            <a:ext cx="46065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84117"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79594" y="2667000"/>
            <a:ext cx="462193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607107"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B78853D-8369-49DB-B973-0D6F74AC579E}" type="datetime1">
              <a:rPr lang="en-US" smtClean="0"/>
              <a:pPr/>
              <a:t>10/26/2020</a:t>
            </a:fld>
            <a:endParaRPr lang="en-US" dirty="0"/>
          </a:p>
        </p:txBody>
      </p:sp>
      <p:sp>
        <p:nvSpPr>
          <p:cNvPr id="8" name="Footer Placeholder 7"/>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6613832-F5A7-4135-8DE4-07FABDD80C87}" type="datetime1">
              <a:rPr lang="en-US" smtClean="0"/>
              <a:pPr/>
              <a:t>10/26/2020</a:t>
            </a:fld>
            <a:endParaRPr lang="en-US" dirty="0"/>
          </a:p>
        </p:txBody>
      </p:sp>
      <p:sp>
        <p:nvSpPr>
          <p:cNvPr id="4" name="Footer Placeholder 3"/>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D205C-BA68-48DD-A2A2-3713E4E95143}" type="datetime1">
              <a:rPr lang="en-US" smtClean="0"/>
              <a:pPr/>
              <a:t>10/26/2020</a:t>
            </a:fld>
            <a:endParaRPr lang="en-US" dirty="0"/>
          </a:p>
        </p:txBody>
      </p:sp>
      <p:sp>
        <p:nvSpPr>
          <p:cNvPr id="3" name="Footer Placeholder 2"/>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122" y="1600200"/>
            <a:ext cx="3548659"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1349" y="685803"/>
            <a:ext cx="6240178"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122" y="2971800"/>
            <a:ext cx="3548659"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AF18E80-FA67-4F45-929A-F347C879062F}" type="datetime1">
              <a:rPr lang="en-US" smtClean="0"/>
              <a:pPr/>
              <a:t>10/26/2020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533" y="1752599"/>
            <a:ext cx="5425451"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3693" y="914400"/>
            <a:ext cx="328054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533" y="3124199"/>
            <a:ext cx="5425451"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00CE6ED-3CD0-4631-A19D-286D84E7C93D}" type="datetime1">
              <a:rPr lang="en-US" smtClean="0"/>
              <a:pPr/>
              <a:t>10/26/2020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05643" y="3"/>
            <a:ext cx="1790644"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ECB64A"/>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lumMod val="7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6">
                <a:lumMod val="75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ECB64A"/>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accent2">
                <a:lumMod val="75000"/>
              </a:schemeClr>
            </a:solidFill>
            <a:ln>
              <a:noFill/>
            </a:ln>
          </p:spPr>
        </p:sp>
      </p:grpSp>
      <p:sp>
        <p:nvSpPr>
          <p:cNvPr id="2" name="Title Placeholder 1"/>
          <p:cNvSpPr>
            <a:spLocks noGrp="1"/>
          </p:cNvSpPr>
          <p:nvPr>
            <p:ph type="title"/>
          </p:nvPr>
        </p:nvSpPr>
        <p:spPr>
          <a:xfrm>
            <a:off x="1484120" y="685801"/>
            <a:ext cx="10017409" cy="1041400"/>
          </a:xfrm>
          <a:prstGeom prst="rect">
            <a:avLst/>
          </a:prstGeom>
          <a:effectLst/>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1484119" y="1862671"/>
            <a:ext cx="10017409" cy="4492977"/>
          </a:xfrm>
          <a:prstGeom prst="rect">
            <a:avLst/>
          </a:prstGeom>
        </p:spPr>
        <p:txBody>
          <a:bodyPr vert="horz" lIns="91440" tIns="45720" rIns="91440" bIns="45720" rtlCol="0" anchor="ctr">
            <a:normAutofit/>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10239325" y="6441739"/>
            <a:ext cx="1142851"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A4E90D-EE5C-421A-AC4E-56699897C693}" type="datetime1">
              <a:rPr lang="en-US" smtClean="0"/>
              <a:pPr/>
              <a:t>10/26/2020</a:t>
            </a:fld>
            <a:endParaRPr lang="en-US" dirty="0"/>
          </a:p>
        </p:txBody>
      </p:sp>
      <p:sp>
        <p:nvSpPr>
          <p:cNvPr id="6" name="Slide Number Placeholder 5"/>
          <p:cNvSpPr>
            <a:spLocks noGrp="1"/>
          </p:cNvSpPr>
          <p:nvPr>
            <p:ph type="sldNum" sz="quarter" idx="4"/>
          </p:nvPr>
        </p:nvSpPr>
        <p:spPr>
          <a:xfrm>
            <a:off x="11458367" y="6441739"/>
            <a:ext cx="551095"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pic>
        <p:nvPicPr>
          <p:cNvPr id="14" name="Imagen 13"/>
          <p:cNvPicPr>
            <a:picLocks noChangeAspect="1"/>
          </p:cNvPicPr>
          <p:nvPr userDrawn="1"/>
        </p:nvPicPr>
        <p:blipFill>
          <a:blip r:embed="rId19"/>
          <a:stretch>
            <a:fillRect/>
          </a:stretch>
        </p:blipFill>
        <p:spPr>
          <a:xfrm>
            <a:off x="43282" y="42195"/>
            <a:ext cx="1440836" cy="532620"/>
          </a:xfrm>
          <a:prstGeom prst="rect">
            <a:avLst/>
          </a:prstGeom>
        </p:spPr>
      </p:pic>
      <p:sp>
        <p:nvSpPr>
          <p:cNvPr id="5" name="Rectángulo 4"/>
          <p:cNvSpPr/>
          <p:nvPr userDrawn="1"/>
        </p:nvSpPr>
        <p:spPr>
          <a:xfrm>
            <a:off x="43283" y="562575"/>
            <a:ext cx="1386389" cy="656166"/>
          </a:xfrm>
          <a:prstGeom prst="rect">
            <a:avLst/>
          </a:prstGeom>
          <a:solidFill>
            <a:srgbClr val="FFFFFF">
              <a:alpha val="7490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 name="Imagen 15"/>
          <p:cNvPicPr>
            <a:picLocks noChangeAspect="1"/>
          </p:cNvPicPr>
          <p:nvPr userDrawn="1"/>
        </p:nvPicPr>
        <p:blipFill rotWithShape="1">
          <a:blip r:embed="rId20">
            <a:extLst>
              <a:ext uri="{28A0092B-C50C-407E-A947-70E740481C1C}">
                <a14:useLocalDpi xmlns:a14="http://schemas.microsoft.com/office/drawing/2010/main" xmlns="" val="0"/>
              </a:ext>
            </a:extLst>
          </a:blip>
          <a:srcRect b="15637"/>
          <a:stretch/>
        </p:blipFill>
        <p:spPr>
          <a:xfrm>
            <a:off x="135636" y="624352"/>
            <a:ext cx="1215044" cy="5326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6" name="5 Marcador de contenido" descr="4.png"/>
          <p:cNvPicPr>
            <a:picLocks noGrp="1" noChangeAspect="1"/>
          </p:cNvPicPr>
          <p:nvPr>
            <p:ph idx="1"/>
          </p:nvPr>
        </p:nvPicPr>
        <p:blipFill>
          <a:blip r:embed="rId2"/>
          <a:stretch>
            <a:fillRect/>
          </a:stretch>
        </p:blipFill>
        <p:spPr>
          <a:xfrm>
            <a:off x="0" y="2"/>
            <a:ext cx="12190413" cy="6857999"/>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Autos:”Reyes, Sergio Aníbal y otros s/ Incidente de Nulidad”</a:t>
            </a:r>
            <a:endParaRPr lang="es-AR" b="1" dirty="0"/>
          </a:p>
        </p:txBody>
      </p:sp>
      <p:sp>
        <p:nvSpPr>
          <p:cNvPr id="3" name="2 Marcador de contenido"/>
          <p:cNvSpPr>
            <a:spLocks noGrp="1"/>
          </p:cNvSpPr>
          <p:nvPr>
            <p:ph idx="1"/>
          </p:nvPr>
        </p:nvSpPr>
        <p:spPr/>
        <p:txBody>
          <a:bodyPr>
            <a:normAutofit fontScale="92500" lnSpcReduction="20000"/>
          </a:bodyPr>
          <a:lstStyle/>
          <a:p>
            <a:pPr algn="just">
              <a:buNone/>
            </a:pPr>
            <a:r>
              <a:rPr lang="es-AR" dirty="0" smtClean="0"/>
              <a:t>Tribunal Oral Federal de Bahía Blanca</a:t>
            </a:r>
          </a:p>
          <a:p>
            <a:pPr algn="just">
              <a:buNone/>
            </a:pPr>
            <a:r>
              <a:rPr lang="es-AR" dirty="0" smtClean="0"/>
              <a:t>9/9/2020</a:t>
            </a:r>
            <a:endParaRPr lang="es-AR" dirty="0" smtClean="0"/>
          </a:p>
          <a:p>
            <a:pPr algn="just">
              <a:buFont typeface="Century Gothic" pitchFamily="34" charset="0"/>
              <a:buChar char="−"/>
            </a:pPr>
            <a:r>
              <a:rPr lang="es-AR" dirty="0" smtClean="0"/>
              <a:t>En </a:t>
            </a:r>
            <a:r>
              <a:rPr lang="es-AR" dirty="0" smtClean="0"/>
              <a:t>los autos de la referencia, </a:t>
            </a:r>
            <a:r>
              <a:rPr lang="es-AR" b="1" dirty="0" smtClean="0"/>
              <a:t>la defensa planteó la nulidad de los requerimientos de elevación a juicio formulados por el Fiscal Federal y el Fisco Nacional </a:t>
            </a:r>
            <a:r>
              <a:rPr lang="es-AR" dirty="0" smtClean="0"/>
              <a:t>respecto a la supuesta </a:t>
            </a:r>
            <a:r>
              <a:rPr lang="es-AR" b="1" dirty="0" smtClean="0"/>
              <a:t>evasión tributaria agravada por el uso de facturas apócrifas </a:t>
            </a:r>
            <a:r>
              <a:rPr lang="es-AR" dirty="0" smtClean="0"/>
              <a:t>(art. 2 inc. d) Ley 24.769 reformada por la ley 26.735) por ganancias, IVA e Impuesto a las salidas no documentadas, todos del año 2010</a:t>
            </a:r>
            <a:r>
              <a:rPr lang="es-AR" dirty="0" smtClean="0"/>
              <a:t>.</a:t>
            </a:r>
          </a:p>
          <a:p>
            <a:pPr marL="531813" indent="-176213" algn="just"/>
            <a:r>
              <a:rPr lang="es-AR" b="1" dirty="0" smtClean="0"/>
              <a:t>La nulidad se basó en que la elevación a juicio está en colisión con la calificación legal dispuesta por la Cámara Federal de Bahía Blanca </a:t>
            </a:r>
            <a:r>
              <a:rPr lang="es-AR" dirty="0" smtClean="0"/>
              <a:t>–la cual se encuentra firme- atento que al </a:t>
            </a:r>
            <a:r>
              <a:rPr lang="es-AR" b="1" dirty="0" smtClean="0"/>
              <a:t>momento de los hechos investigados (año 2010), no existía el tipo penal agravante por el uso de facturas apócrifas </a:t>
            </a:r>
            <a:r>
              <a:rPr lang="es-AR" dirty="0" smtClean="0"/>
              <a:t>tipificado en el inciso d) del artículo 2 de la ley 24.769 recién con </a:t>
            </a:r>
            <a:r>
              <a:rPr lang="es-AR" b="1" dirty="0" smtClean="0"/>
              <a:t>vigencia a partir del año 2012. Ello afecta el principio constitucional de reserva de la ley penal y la cosa juzgada </a:t>
            </a:r>
            <a:r>
              <a:rPr lang="es-AR" dirty="0" smtClean="0"/>
              <a:t>en la calificación conforme decisión de la Cámara Federal, la cual confirmó el auto de procesamiento pero modificó el encuadre típico. </a:t>
            </a:r>
          </a:p>
          <a:p>
            <a:pPr algn="just">
              <a:buFont typeface="Century Gothic" pitchFamily="34" charset="0"/>
              <a:buChar char="−"/>
            </a:pPr>
            <a:endParaRPr lang="es-AR" dirty="0" smtClean="0"/>
          </a:p>
          <a:p>
            <a:pPr algn="just">
              <a:buNone/>
            </a:pPr>
            <a:endParaRPr lang="es-AR" dirty="0" smtClean="0"/>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59557"/>
            <a:ext cx="10431308" cy="6127845"/>
          </a:xfrm>
        </p:spPr>
        <p:txBody>
          <a:bodyPr>
            <a:noAutofit/>
          </a:bodyPr>
          <a:lstStyle/>
          <a:p>
            <a:pPr algn="just">
              <a:buFont typeface="Century Gothic" pitchFamily="34" charset="0"/>
              <a:buChar char="−"/>
            </a:pPr>
            <a:r>
              <a:rPr lang="es-AR" b="1" dirty="0" smtClean="0"/>
              <a:t>El </a:t>
            </a:r>
            <a:r>
              <a:rPr lang="es-AR" b="1" dirty="0" smtClean="0"/>
              <a:t>Fiscal general manifestó que el planteo de nulidad correspondía ser rechazado</a:t>
            </a:r>
            <a:r>
              <a:rPr lang="es-AR" dirty="0" smtClean="0"/>
              <a:t>. Sostuvo que </a:t>
            </a:r>
            <a:r>
              <a:rPr lang="es-AR" b="1" dirty="0" smtClean="0"/>
              <a:t>ambas calificaciones refieren a la posible existencia del delito de evasión agravada tributaria, y difieren en cuanto a si </a:t>
            </a:r>
            <a:r>
              <a:rPr lang="es-AR" b="1" dirty="0" smtClean="0"/>
              <a:t>dicha </a:t>
            </a:r>
            <a:r>
              <a:rPr lang="es-AR" b="1" dirty="0" smtClean="0"/>
              <a:t>agravante está </a:t>
            </a:r>
            <a:r>
              <a:rPr lang="es-AR" b="1" dirty="0" smtClean="0"/>
              <a:t>dada </a:t>
            </a:r>
            <a:r>
              <a:rPr lang="es-AR" b="1" dirty="0" smtClean="0"/>
              <a:t>por la utilización total o parcial de facturas ideológicas o materialmente falsas, conforme a lo previsto en el inc. d) de la ley 26.735 o en virtud del monto evadido, conforme establece la redacción original de la ley 24.769, no generando dicha circunstancia incidencias sustanciales</a:t>
            </a:r>
            <a:r>
              <a:rPr lang="es-AR" dirty="0" smtClean="0"/>
              <a:t> en la plataforma fáctica planteada que ameriten declarar la nulidad de los requerimientos de elevación a juicio. </a:t>
            </a:r>
            <a:endParaRPr lang="es-AR" dirty="0" smtClean="0"/>
          </a:p>
          <a:p>
            <a:pPr marL="530225" indent="-174625" algn="just"/>
            <a:r>
              <a:rPr lang="es-AR" b="1" dirty="0" smtClean="0"/>
              <a:t>Sostuvo que lo que debe asegurarse es que el Fiscal de juicio no se aparte de los hechos traídos a debate</a:t>
            </a:r>
            <a:r>
              <a:rPr lang="es-AR" dirty="0" smtClean="0"/>
              <a:t>, más allá de si se les otorga o no, en virtud de sus facultades, una calificación jurídica diferente a la adoptada en la anterior instancia, </a:t>
            </a:r>
            <a:r>
              <a:rPr lang="es-AR" b="1" dirty="0" smtClean="0"/>
              <a:t>y que al formular su acusación no introduzca ningún elemento fáctico distinto </a:t>
            </a:r>
            <a:r>
              <a:rPr lang="es-AR" dirty="0" smtClean="0"/>
              <a:t>al contenido en el suceso que se le atribuyó al imputado a lo largo de todo el proceso, que le impida ejercer su derecho de defensa. </a:t>
            </a:r>
          </a:p>
          <a:p>
            <a:pPr algn="just">
              <a:buFont typeface="Century Gothic" pitchFamily="34" charset="0"/>
              <a:buChar char="−"/>
            </a:pPr>
            <a:r>
              <a:rPr lang="es-AR" b="1" dirty="0" smtClean="0"/>
              <a:t>La AFIP manifestó que la calificación dada a los hechos solo es provisoria</a:t>
            </a:r>
            <a:r>
              <a:rPr lang="es-AR" dirty="0" smtClean="0"/>
              <a:t> en la etapa investigativa, no causando estado, concordando con el Fiscal. </a:t>
            </a:r>
          </a:p>
          <a:p>
            <a:pPr algn="just">
              <a:buNone/>
            </a:pPr>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10</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86854"/>
            <a:ext cx="10017409" cy="5768794"/>
          </a:xfrm>
        </p:spPr>
        <p:txBody>
          <a:bodyPr>
            <a:normAutofit lnSpcReduction="10000"/>
          </a:bodyPr>
          <a:lstStyle/>
          <a:p>
            <a:pPr algn="just">
              <a:buFont typeface="Century Gothic" pitchFamily="34" charset="0"/>
              <a:buChar char="−"/>
            </a:pPr>
            <a:r>
              <a:rPr lang="es-AR" b="1" dirty="0" smtClean="0"/>
              <a:t>El Tribunal Oral </a:t>
            </a:r>
            <a:r>
              <a:rPr lang="es-AR" b="1" dirty="0" smtClean="0"/>
              <a:t>c</a:t>
            </a:r>
            <a:r>
              <a:rPr lang="es-AR" b="1" dirty="0" smtClean="0"/>
              <a:t>onsideró que no </a:t>
            </a:r>
            <a:r>
              <a:rPr lang="es-AR" b="1" dirty="0" smtClean="0"/>
              <a:t>hay afectación al derecho de defensa en juicio dado que todas las herramientas que el orden procesal acuerda, se pueden hacer valer en la audiencia de debate.</a:t>
            </a:r>
          </a:p>
          <a:p>
            <a:pPr marL="530225" indent="-174625" algn="just"/>
            <a:r>
              <a:rPr lang="es-AR" b="1" dirty="0" smtClean="0"/>
              <a:t>El planteo que ahora se intenta hacer valer ya fue tratado por el Juez </a:t>
            </a:r>
            <a:r>
              <a:rPr lang="es-AR" dirty="0" smtClean="0"/>
              <a:t>federal a cargo de la instrucción donde no se hizo lugar y fue confirmado por la Alzada. </a:t>
            </a:r>
            <a:endParaRPr lang="es-AR" dirty="0" smtClean="0"/>
          </a:p>
          <a:p>
            <a:pPr marL="530225" indent="-174625" algn="just"/>
            <a:r>
              <a:rPr lang="es-AR" dirty="0" smtClean="0"/>
              <a:t>En cuanto al </a:t>
            </a:r>
            <a:r>
              <a:rPr lang="es-AR" b="1" dirty="0" smtClean="0"/>
              <a:t>principio de congruencia</a:t>
            </a:r>
            <a:r>
              <a:rPr lang="es-AR" dirty="0" smtClean="0"/>
              <a:t>, en el caso </a:t>
            </a:r>
            <a:r>
              <a:rPr lang="es-AR" b="1" dirty="0" smtClean="0"/>
              <a:t>“Ramírez, Fermín c/ Guatemala”</a:t>
            </a:r>
            <a:r>
              <a:rPr lang="es-AR" dirty="0" smtClean="0"/>
              <a:t> (Corte Interamericana de Derechos Humanos, 20/6/2005) se dijo: </a:t>
            </a:r>
            <a:r>
              <a:rPr lang="es-AR" b="1" dirty="0" smtClean="0"/>
              <a:t>“…de ahí que el imputado tenga derecho a conocer, a través de una descripción clara, detallada y precisa, los hechos que se le imputan. La calificación jurídica de éstos puede ser modificada durante el proceso</a:t>
            </a:r>
            <a:r>
              <a:rPr lang="es-AR" dirty="0" smtClean="0"/>
              <a:t> por el órgano acusador o por el juzgador, </a:t>
            </a:r>
            <a:r>
              <a:rPr lang="es-AR" b="1" dirty="0" smtClean="0"/>
              <a:t>sin que ello atente contra el derecho de defensa, cuando se mantengan sin variación los hechos mismos</a:t>
            </a:r>
            <a:r>
              <a:rPr lang="es-AR" dirty="0" smtClean="0"/>
              <a:t> y se observen las garantías procesales previstas en la ley para llevar a cabo la nueva calificación. </a:t>
            </a:r>
            <a:r>
              <a:rPr lang="es-AR" b="1" dirty="0" smtClean="0"/>
              <a:t>El llamado “principio de coherencia o de correlación entre acusación y sentencia” </a:t>
            </a:r>
            <a:r>
              <a:rPr lang="es-AR" dirty="0" smtClean="0"/>
              <a:t>implica que la sentencia puede versar únicamente sobre hechos o circunstancias contemplados en la acusación</a:t>
            </a:r>
            <a:r>
              <a:rPr lang="es-AR" dirty="0" smtClean="0"/>
              <a:t>…”.</a:t>
            </a:r>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11</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86853"/>
            <a:ext cx="10467688" cy="6005015"/>
          </a:xfrm>
        </p:spPr>
        <p:txBody>
          <a:bodyPr>
            <a:noAutofit/>
          </a:bodyPr>
          <a:lstStyle/>
          <a:p>
            <a:pPr marL="531813" indent="-176213" algn="just"/>
            <a:r>
              <a:rPr lang="es-AR" dirty="0" smtClean="0"/>
              <a:t>La </a:t>
            </a:r>
            <a:r>
              <a:rPr lang="es-AR" dirty="0" smtClean="0"/>
              <a:t>defensa desconoce la doctrina emanada en el caso </a:t>
            </a:r>
            <a:r>
              <a:rPr lang="es-AR" b="1" dirty="0" smtClean="0"/>
              <a:t>“Quiroga, Edgardo Oscar</a:t>
            </a:r>
            <a:r>
              <a:rPr lang="es-AR" dirty="0" smtClean="0"/>
              <a:t> s/ Causa N° 4302 (23/12/2004 C.S.J.N.)”, </a:t>
            </a:r>
            <a:r>
              <a:rPr lang="es-AR" b="1" dirty="0" smtClean="0"/>
              <a:t>en la cual se dejó establecido la independencia del Ministerio Público Fiscal con relación a la </a:t>
            </a:r>
            <a:r>
              <a:rPr lang="es-AR" b="1" dirty="0" smtClean="0"/>
              <a:t>judicatura </a:t>
            </a:r>
            <a:r>
              <a:rPr lang="es-AR" dirty="0" smtClean="0"/>
              <a:t>interviniente en la instrucción, en lo que se refiere a la toma de decisiones relacionadas con el ejercicio de la acción penal. </a:t>
            </a:r>
            <a:endParaRPr lang="es-AR" dirty="0" smtClean="0"/>
          </a:p>
          <a:p>
            <a:pPr marL="531813" indent="-176213" algn="just"/>
            <a:r>
              <a:rPr lang="es-AR" dirty="0" smtClean="0"/>
              <a:t>Todo ello se plasmó en el </a:t>
            </a:r>
            <a:r>
              <a:rPr lang="es-AR" b="1" dirty="0" smtClean="0"/>
              <a:t>art. 120 de la C.N., </a:t>
            </a:r>
            <a:r>
              <a:rPr lang="es-AR" dirty="0" smtClean="0"/>
              <a:t>donde se estableció una separación más estricta entre las funciones de acusar y juzgar.</a:t>
            </a:r>
          </a:p>
          <a:p>
            <a:pPr marL="531813" indent="-176213" algn="just"/>
            <a:r>
              <a:rPr lang="es-AR" b="1" dirty="0" smtClean="0"/>
              <a:t>Por ello se declaró la inconstitucionalidad del art. 348 del C.P.P.N. segundo párrafo, primera alternativa en cuanto autoriza a la Cámara de Apelaciones, en los casos en que el Juez no está de acuerdo con el pedido de sobreseimiento del Fiscal, a apartarlo e instruir al que designe el Fiscal de Cámara, a fin de producir la elevación a juicio.</a:t>
            </a:r>
          </a:p>
          <a:p>
            <a:pPr algn="just">
              <a:buFont typeface="Century Gothic" pitchFamily="34" charset="0"/>
              <a:buChar char="−"/>
            </a:pPr>
            <a:r>
              <a:rPr lang="es-AR" dirty="0" smtClean="0"/>
              <a:t>Por ello </a:t>
            </a:r>
            <a:r>
              <a:rPr lang="es-AR" b="1" dirty="0" smtClean="0"/>
              <a:t>no se hizo lugar al pedido de nulidad </a:t>
            </a:r>
            <a:r>
              <a:rPr lang="es-AR" dirty="0" smtClean="0"/>
              <a:t>de los requerimientos de elevación a juicio.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12</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Autos: “BAE Negocios S.A. s/ </a:t>
            </a:r>
            <a:r>
              <a:rPr lang="es-AR" b="1" dirty="0" err="1" smtClean="0"/>
              <a:t>Inf</a:t>
            </a:r>
            <a:r>
              <a:rPr lang="es-AR" b="1" dirty="0" smtClean="0"/>
              <a:t>. Ley 24.769”</a:t>
            </a:r>
            <a:endParaRPr lang="es-AR" b="1" dirty="0"/>
          </a:p>
        </p:txBody>
      </p:sp>
      <p:sp>
        <p:nvSpPr>
          <p:cNvPr id="3" name="2 Marcador de contenido"/>
          <p:cNvSpPr>
            <a:spLocks noGrp="1"/>
          </p:cNvSpPr>
          <p:nvPr>
            <p:ph idx="1"/>
          </p:nvPr>
        </p:nvSpPr>
        <p:spPr/>
        <p:txBody>
          <a:bodyPr>
            <a:normAutofit lnSpcReduction="10000"/>
          </a:bodyPr>
          <a:lstStyle/>
          <a:p>
            <a:pPr algn="just">
              <a:buNone/>
            </a:pPr>
            <a:r>
              <a:rPr lang="es-AR" dirty="0" smtClean="0"/>
              <a:t>J.N.P.E. 7 Sec. 13</a:t>
            </a:r>
          </a:p>
          <a:p>
            <a:pPr algn="just">
              <a:buNone/>
            </a:pPr>
            <a:r>
              <a:rPr lang="es-AR" dirty="0" smtClean="0"/>
              <a:t>C.N.P.E. Sala “B”</a:t>
            </a:r>
          </a:p>
          <a:p>
            <a:pPr algn="just">
              <a:buFont typeface="Century Gothic" pitchFamily="34" charset="0"/>
              <a:buChar char="−"/>
            </a:pPr>
            <a:r>
              <a:rPr lang="es-AR" b="1" dirty="0" smtClean="0"/>
              <a:t>El </a:t>
            </a:r>
            <a:r>
              <a:rPr lang="es-AR" b="1" dirty="0" smtClean="0"/>
              <a:t>Juez de primera instancia había sobreseído a R.O.F. por la apropiación indebida de recursos de la Seguridad Social (</a:t>
            </a:r>
            <a:r>
              <a:rPr lang="es-AR" b="1" dirty="0" smtClean="0"/>
              <a:t>20/4/2014)</a:t>
            </a:r>
            <a:r>
              <a:rPr lang="es-AR" dirty="0" smtClean="0"/>
              <a:t> </a:t>
            </a:r>
            <a:r>
              <a:rPr lang="es-AR" dirty="0" smtClean="0"/>
              <a:t>retenidos a los empleados de BAE Negocios S.A., toda vez que </a:t>
            </a:r>
            <a:r>
              <a:rPr lang="es-AR" b="1" dirty="0" smtClean="0"/>
              <a:t>se estableció </a:t>
            </a:r>
            <a:r>
              <a:rPr lang="es-AR" b="1" dirty="0" smtClean="0"/>
              <a:t>que al momento de los hechos ya no intervenía en la administración de la sociedad. </a:t>
            </a:r>
            <a:endParaRPr lang="es-AR" b="1" dirty="0" smtClean="0"/>
          </a:p>
          <a:p>
            <a:pPr marL="531813" indent="-176213" algn="just"/>
            <a:r>
              <a:rPr lang="es-AR" b="1" dirty="0" smtClean="0"/>
              <a:t>Asimismo dictó </a:t>
            </a:r>
            <a:r>
              <a:rPr lang="es-AR" b="1" dirty="0" smtClean="0"/>
              <a:t>auto de procesamiento </a:t>
            </a:r>
            <a:r>
              <a:rPr lang="es-AR" dirty="0" smtClean="0"/>
              <a:t>de otros integrantes por considerarlos coautores del delito tipificado en el art. 9 de la Ley 24.769.</a:t>
            </a:r>
          </a:p>
          <a:p>
            <a:pPr algn="just">
              <a:buFont typeface="Century Gothic" pitchFamily="34" charset="0"/>
              <a:buChar char="−"/>
            </a:pPr>
            <a:r>
              <a:rPr lang="es-AR" b="1" dirty="0" smtClean="0"/>
              <a:t>La </a:t>
            </a:r>
            <a:r>
              <a:rPr lang="es-AR" b="1" dirty="0" smtClean="0"/>
              <a:t>Querella apeló por considerar que sí tenía vinculación </a:t>
            </a:r>
            <a:r>
              <a:rPr lang="es-AR" dirty="0" smtClean="0"/>
              <a:t>como administrador de la sociedad dado que </a:t>
            </a:r>
            <a:r>
              <a:rPr lang="es-AR" b="1" dirty="0" smtClean="0"/>
              <a:t>continuaba con la clave fiscal </a:t>
            </a:r>
            <a:r>
              <a:rPr lang="es-AR" dirty="0" smtClean="0"/>
              <a:t>y dada la envergadura de la sociedad, no era lógico que no hubiera solicitado la baja. </a:t>
            </a:r>
          </a:p>
          <a:p>
            <a:pPr algn="just"/>
            <a:endParaRPr lang="es-AR" b="1"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13</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59557"/>
            <a:ext cx="10252956" cy="5796089"/>
          </a:xfrm>
        </p:spPr>
        <p:txBody>
          <a:bodyPr>
            <a:noAutofit/>
          </a:bodyPr>
          <a:lstStyle/>
          <a:p>
            <a:pPr algn="just">
              <a:buFont typeface="Century Gothic" pitchFamily="34" charset="0"/>
              <a:buChar char="−"/>
            </a:pPr>
            <a:r>
              <a:rPr lang="es-AR" sz="1800" dirty="0" smtClean="0"/>
              <a:t>La Cámara consideró que de </a:t>
            </a:r>
            <a:r>
              <a:rPr lang="es-AR" sz="1800" dirty="0" smtClean="0"/>
              <a:t>las constancias del expediente surgía que </a:t>
            </a:r>
            <a:r>
              <a:rPr lang="es-AR" sz="1800" b="1" dirty="0" smtClean="0"/>
              <a:t>R.O.F. integró el directorio de BAE en calidad de director titular hasta el 15/2/2008 </a:t>
            </a:r>
            <a:r>
              <a:rPr lang="es-AR" sz="1800" dirty="0" smtClean="0"/>
              <a:t>y en calidad de </a:t>
            </a:r>
            <a:r>
              <a:rPr lang="es-AR" sz="1800" b="1" dirty="0" smtClean="0"/>
              <a:t>director suplente</a:t>
            </a:r>
            <a:r>
              <a:rPr lang="es-AR" sz="1800" dirty="0" smtClean="0"/>
              <a:t> desde aquella fecha hasta su renuncia en el año </a:t>
            </a:r>
            <a:r>
              <a:rPr lang="es-AR" sz="1800" b="1" dirty="0" smtClean="0"/>
              <a:t>2010.</a:t>
            </a:r>
          </a:p>
          <a:p>
            <a:pPr marL="531813" indent="-176213" algn="just">
              <a:tabLst>
                <a:tab pos="450850" algn="l"/>
              </a:tabLst>
            </a:pPr>
            <a:r>
              <a:rPr lang="es-AR" sz="1800" b="1" dirty="0" smtClean="0"/>
              <a:t>R.O.F</a:t>
            </a:r>
            <a:r>
              <a:rPr lang="es-AR" sz="1800" b="1" dirty="0" smtClean="0"/>
              <a:t>. fue habilitado </a:t>
            </a:r>
            <a:r>
              <a:rPr lang="es-AR" sz="1800" dirty="0" smtClean="0"/>
              <a:t>ante el organismo recaudador como administrador de relaciones de clave fiscal de BAE el </a:t>
            </a:r>
            <a:r>
              <a:rPr lang="es-AR" sz="1800" b="1" dirty="0" smtClean="0"/>
              <a:t>15/1/2008 cuando era director de la sociedad.</a:t>
            </a:r>
            <a:r>
              <a:rPr lang="es-AR" sz="1800" dirty="0" smtClean="0"/>
              <a:t> </a:t>
            </a:r>
            <a:endParaRPr lang="es-AR" sz="1800" dirty="0" smtClean="0"/>
          </a:p>
          <a:p>
            <a:pPr marL="531813" indent="-176213" algn="just">
              <a:tabLst>
                <a:tab pos="450850" algn="l"/>
              </a:tabLst>
            </a:pPr>
            <a:r>
              <a:rPr lang="es-AR" sz="1800" b="1" dirty="0" smtClean="0"/>
              <a:t>La </a:t>
            </a:r>
            <a:r>
              <a:rPr lang="es-AR" sz="1800" b="1" dirty="0" smtClean="0"/>
              <a:t>clave fue utilizada entre los meses de Marzo a Noviembre de 2014.</a:t>
            </a:r>
          </a:p>
          <a:p>
            <a:pPr marL="531813" indent="-176213" algn="just">
              <a:tabLst>
                <a:tab pos="450850" algn="l"/>
              </a:tabLst>
            </a:pPr>
            <a:r>
              <a:rPr lang="es-AR" sz="1800" dirty="0" smtClean="0"/>
              <a:t> </a:t>
            </a:r>
            <a:r>
              <a:rPr lang="es-AR" sz="1800" dirty="0" smtClean="0"/>
              <a:t>Sigue diciendo la Cámara que</a:t>
            </a:r>
            <a:r>
              <a:rPr lang="es-AR" sz="1800" dirty="0" smtClean="0"/>
              <a:t> </a:t>
            </a:r>
            <a:r>
              <a:rPr lang="es-AR" sz="1800" dirty="0" smtClean="0"/>
              <a:t>corresponde tener presente </a:t>
            </a:r>
            <a:r>
              <a:rPr lang="es-AR" sz="1800" b="1" dirty="0" smtClean="0"/>
              <a:t>el art. 4° del C.P.  </a:t>
            </a:r>
            <a:r>
              <a:rPr lang="es-AR" sz="1800" dirty="0" smtClean="0"/>
              <a:t>que establece que sus disposiciones generales se aplicarán a todos los delitos previstos por las leyes especiales en cuanto estas no dispusieran lo contrario. </a:t>
            </a:r>
            <a:r>
              <a:rPr lang="es-AR" sz="1800" b="1" dirty="0" smtClean="0"/>
              <a:t>Por su parte el art. 45 del C.P. </a:t>
            </a:r>
            <a:r>
              <a:rPr lang="es-AR" sz="1800" dirty="0" smtClean="0"/>
              <a:t>habla de: “... los que tomasen parte en la ejecución del hecho...”.</a:t>
            </a:r>
          </a:p>
          <a:p>
            <a:pPr marL="531813" indent="-176213" algn="just">
              <a:tabLst>
                <a:tab pos="450850" algn="l"/>
              </a:tabLst>
            </a:pPr>
            <a:r>
              <a:rPr lang="es-AR" sz="1800" dirty="0" smtClean="0"/>
              <a:t> Vale decir que el principio de la autoría se sustenta en la </a:t>
            </a:r>
            <a:r>
              <a:rPr lang="es-AR" sz="1800" b="1" dirty="0" smtClean="0"/>
              <a:t>intervención de una persona en la ejecución del hecho delictivo. </a:t>
            </a:r>
          </a:p>
          <a:p>
            <a:pPr marL="531813" indent="-176213" algn="just">
              <a:tabLst>
                <a:tab pos="450850" algn="l"/>
              </a:tabLst>
            </a:pPr>
            <a:r>
              <a:rPr lang="es-AR" sz="1800" dirty="0" smtClean="0"/>
              <a:t> Aquél principio del art. 45 del C.P. </a:t>
            </a:r>
            <a:r>
              <a:rPr lang="es-AR" sz="1800" b="1" dirty="0" smtClean="0"/>
              <a:t>también fue receptado por el art. 14 de la Ley 24.769</a:t>
            </a:r>
            <a:r>
              <a:rPr lang="es-AR" sz="1800" dirty="0" smtClean="0"/>
              <a:t>, al establecer que la norma no se limita a aplicar penas a las personas que se enumeran, sino que menciona </a:t>
            </a:r>
            <a:r>
              <a:rPr lang="es-AR" sz="1800" b="1" dirty="0" smtClean="0"/>
              <a:t>“... que hubiesen intervenido en el hecho punible...”</a:t>
            </a:r>
            <a:r>
              <a:rPr lang="es-AR" sz="1800" dirty="0" smtClean="0"/>
              <a:t>. Es decir que resulta necesario que la persona imputada haya intervenido en el hecho punible.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14</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32263"/>
            <a:ext cx="10017409" cy="5823385"/>
          </a:xfrm>
        </p:spPr>
        <p:txBody>
          <a:bodyPr>
            <a:normAutofit/>
          </a:bodyPr>
          <a:lstStyle/>
          <a:p>
            <a:pPr marL="531813" indent="-176213" algn="just"/>
            <a:r>
              <a:rPr lang="es-AR" sz="2100" dirty="0" smtClean="0"/>
              <a:t>Por ello, de la circunstancia que R.O.F. haya integrado el directorio de BAE hasta el año 2010, </a:t>
            </a:r>
            <a:r>
              <a:rPr lang="es-AR" sz="2100" b="1" dirty="0" smtClean="0"/>
              <a:t>no es posible deducir que </a:t>
            </a:r>
            <a:r>
              <a:rPr lang="es-AR" sz="2100" b="1" dirty="0" smtClean="0"/>
              <a:t>él </a:t>
            </a:r>
            <a:r>
              <a:rPr lang="es-AR" sz="2100" b="1" dirty="0" smtClean="0"/>
              <a:t>haya tenido algún tipo de intervención</a:t>
            </a:r>
            <a:r>
              <a:rPr lang="es-AR" sz="2100" dirty="0" smtClean="0"/>
              <a:t> en la dirección de la sociedad al momento de los hechos investigados </a:t>
            </a:r>
            <a:r>
              <a:rPr lang="es-AR" sz="2100" b="1" dirty="0" smtClean="0"/>
              <a:t>(es decir cuatro años después de su renuncia)</a:t>
            </a:r>
            <a:r>
              <a:rPr lang="es-AR" sz="2100" dirty="0" smtClean="0"/>
              <a:t>; más aún teniendo en cuenta que </a:t>
            </a:r>
            <a:r>
              <a:rPr lang="es-AR" sz="2100" b="1" dirty="0" smtClean="0"/>
              <a:t>las modificaciones en la integración del órgano directivo de BAE fueron inscriptas en la Inspección General de Justicia. Tampoco que se haya utilizado la clave fiscal de R.O.F. como administrador de relaciones de BAE.</a:t>
            </a:r>
          </a:p>
          <a:p>
            <a:pPr marL="531813" indent="-176213" algn="just"/>
            <a:r>
              <a:rPr lang="es-AR" sz="2100" dirty="0" smtClean="0"/>
              <a:t>Además</a:t>
            </a:r>
            <a:r>
              <a:rPr lang="es-AR" sz="2100" dirty="0" smtClean="0"/>
              <a:t>, las </a:t>
            </a:r>
            <a:r>
              <a:rPr lang="es-AR" sz="2100" b="1" dirty="0" smtClean="0"/>
              <a:t>declaraciones juradas </a:t>
            </a:r>
            <a:r>
              <a:rPr lang="es-AR" sz="2100" dirty="0" smtClean="0"/>
              <a:t>de aportes de la seguridad social de los empleados de BAE por los períodos investigados no </a:t>
            </a:r>
            <a:r>
              <a:rPr lang="es-AR" sz="2100" b="1" dirty="0" smtClean="0"/>
              <a:t>fueron presentadas utilizando la clave fiscal atribuida a R.O.F., sino a G.E.C.</a:t>
            </a:r>
          </a:p>
          <a:p>
            <a:pPr marL="531813" indent="-176213" algn="just"/>
            <a:r>
              <a:rPr lang="es-AR" sz="2100" dirty="0" smtClean="0"/>
              <a:t> Por ello ante la inexistencia de elementos suficientes que corroboren la querella</a:t>
            </a:r>
            <a:r>
              <a:rPr lang="es-AR" sz="2100" dirty="0" smtClean="0"/>
              <a:t>, </a:t>
            </a:r>
            <a:r>
              <a:rPr lang="es-AR" sz="2100" dirty="0" smtClean="0"/>
              <a:t>se verifica el estado de certeza negativo requerido para que proceda la resolución prevista en el art. 336 del C.P.P.N</a:t>
            </a:r>
            <a:r>
              <a:rPr lang="es-AR" sz="2100" dirty="0" smtClean="0"/>
              <a:t>. (sobreseimiento), </a:t>
            </a:r>
            <a:r>
              <a:rPr lang="es-AR" sz="2100" b="1" dirty="0" smtClean="0"/>
              <a:t>es así que se confirmó la resolución recurrida.  </a:t>
            </a:r>
          </a:p>
          <a:p>
            <a:pPr algn="just"/>
            <a:endParaRPr lang="es-AR" sz="21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15</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0502" y="494732"/>
            <a:ext cx="10017409" cy="1041400"/>
          </a:xfrm>
        </p:spPr>
        <p:txBody>
          <a:bodyPr>
            <a:noAutofit/>
          </a:bodyPr>
          <a:lstStyle/>
          <a:p>
            <a:r>
              <a:rPr lang="es-AR" sz="3200" b="1" dirty="0" smtClean="0"/>
              <a:t>Autos: “TAMANAHA </a:t>
            </a:r>
            <a:r>
              <a:rPr lang="es-AR" sz="3200" b="1" dirty="0" err="1" smtClean="0"/>
              <a:t>Travel</a:t>
            </a:r>
            <a:r>
              <a:rPr lang="es-AR" sz="3200" b="1" dirty="0" smtClean="0"/>
              <a:t> </a:t>
            </a:r>
            <a:r>
              <a:rPr lang="es-AR" sz="3200" b="1" dirty="0" err="1" smtClean="0"/>
              <a:t>Service</a:t>
            </a:r>
            <a:r>
              <a:rPr lang="es-AR" sz="3200" b="1" dirty="0" smtClean="0"/>
              <a:t> SRL y otros s/ Infracción Ley 24.769”</a:t>
            </a:r>
            <a:endParaRPr lang="es-AR" sz="3200" dirty="0"/>
          </a:p>
        </p:txBody>
      </p:sp>
      <p:sp>
        <p:nvSpPr>
          <p:cNvPr id="3" name="2 Marcador de contenido"/>
          <p:cNvSpPr>
            <a:spLocks noGrp="1"/>
          </p:cNvSpPr>
          <p:nvPr>
            <p:ph idx="1"/>
          </p:nvPr>
        </p:nvSpPr>
        <p:spPr>
          <a:xfrm>
            <a:off x="1556884" y="1651380"/>
            <a:ext cx="10633529" cy="4731563"/>
          </a:xfrm>
        </p:spPr>
        <p:txBody>
          <a:bodyPr>
            <a:noAutofit/>
          </a:bodyPr>
          <a:lstStyle/>
          <a:p>
            <a:pPr algn="just">
              <a:buNone/>
            </a:pPr>
            <a:r>
              <a:rPr lang="es-AR" sz="1800" dirty="0" smtClean="0"/>
              <a:t>J.N.P.E. 10 Sec. 20</a:t>
            </a:r>
          </a:p>
          <a:p>
            <a:pPr algn="just">
              <a:buNone/>
            </a:pPr>
            <a:r>
              <a:rPr lang="es-AR" sz="1800" dirty="0" smtClean="0"/>
              <a:t>C.N.P.E. Sala “B”</a:t>
            </a:r>
          </a:p>
          <a:p>
            <a:pPr algn="just">
              <a:buFont typeface="Century Gothic" pitchFamily="34" charset="0"/>
              <a:buChar char="−"/>
            </a:pPr>
            <a:r>
              <a:rPr lang="es-AR" sz="1800" b="1" dirty="0" smtClean="0"/>
              <a:t>Se </a:t>
            </a:r>
            <a:r>
              <a:rPr lang="es-AR" sz="1800" b="1" dirty="0" smtClean="0"/>
              <a:t>imputó a la </a:t>
            </a:r>
            <a:r>
              <a:rPr lang="es-AR" sz="1800" b="1" dirty="0" smtClean="0"/>
              <a:t>firma “TAMANAHA” </a:t>
            </a:r>
            <a:r>
              <a:rPr lang="es-AR" sz="1800" b="1" dirty="0" smtClean="0"/>
              <a:t>el delito de retención indebida de tributos </a:t>
            </a:r>
            <a:r>
              <a:rPr lang="es-AR" sz="1800" dirty="0" smtClean="0"/>
              <a:t>por la omisión de depósito dentro de los plazos establecidos por ganancias y bienes personales/2017 por $7.631 y $138.252,54 respectivamente. </a:t>
            </a:r>
          </a:p>
          <a:p>
            <a:pPr algn="just">
              <a:buFont typeface="Century Gothic" pitchFamily="34" charset="0"/>
              <a:buChar char="−"/>
            </a:pPr>
            <a:r>
              <a:rPr lang="es-AR" sz="1800" b="1" dirty="0" smtClean="0"/>
              <a:t>El </a:t>
            </a:r>
            <a:r>
              <a:rPr lang="es-AR" sz="1800" b="1" dirty="0" smtClean="0"/>
              <a:t>Juez de la instancia anterior resolvió sobreseer parcialmente a la firma por ganancias </a:t>
            </a:r>
            <a:r>
              <a:rPr lang="es-AR" sz="1800" dirty="0" smtClean="0"/>
              <a:t>dado que el hecho resultaría atípico o no punible toda vez que </a:t>
            </a:r>
            <a:r>
              <a:rPr lang="es-AR" sz="1800" b="1" dirty="0" smtClean="0"/>
              <a:t>el monto retenido no supera el monto de $40.000 al que hace referencia el art. 6° de la Ley 24.769 (conf. Ley 26.735).</a:t>
            </a:r>
          </a:p>
          <a:p>
            <a:pPr algn="just">
              <a:buFont typeface="Century Gothic" pitchFamily="34" charset="0"/>
              <a:buChar char="−"/>
            </a:pPr>
            <a:r>
              <a:rPr lang="es-AR" sz="1800" b="1" dirty="0" smtClean="0"/>
              <a:t>El </a:t>
            </a:r>
            <a:r>
              <a:rPr lang="es-AR" sz="1800" b="1" dirty="0" smtClean="0"/>
              <a:t>Fiscal apeló por considerar que la redacción del art. 6 de la L.P.T. al referirse a que  “… el monto no ingresado superase la suma de $40.000 por cada mes”, </a:t>
            </a:r>
            <a:r>
              <a:rPr lang="es-AR" sz="1800" dirty="0" smtClean="0"/>
              <a:t>debe entenderse como el resultado económico </a:t>
            </a:r>
            <a:r>
              <a:rPr lang="es-AR" sz="1800" b="1" dirty="0" smtClean="0"/>
              <a:t>de lo retenido o percibido en el mes </a:t>
            </a:r>
            <a:r>
              <a:rPr lang="es-AR" sz="1800" dirty="0" smtClean="0"/>
              <a:t>en concepto de tributos, </a:t>
            </a:r>
            <a:r>
              <a:rPr lang="es-AR" sz="1800" b="1" dirty="0" smtClean="0"/>
              <a:t>sin distinción del régimen legal por el que se retuvo o percibió…”</a:t>
            </a:r>
            <a:r>
              <a:rPr lang="es-AR" sz="1800" dirty="0" smtClean="0"/>
              <a:t>.</a:t>
            </a:r>
          </a:p>
          <a:p>
            <a:pPr algn="just"/>
            <a:endParaRPr lang="es-AR" sz="18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16</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45910"/>
            <a:ext cx="10017409" cy="5809738"/>
          </a:xfrm>
        </p:spPr>
        <p:txBody>
          <a:bodyPr>
            <a:noAutofit/>
          </a:bodyPr>
          <a:lstStyle/>
          <a:p>
            <a:pPr algn="just">
              <a:buFont typeface="Century Gothic" pitchFamily="34" charset="0"/>
              <a:buChar char="−"/>
            </a:pPr>
            <a:r>
              <a:rPr lang="es-AR" sz="1900" b="1" dirty="0" smtClean="0"/>
              <a:t>La </a:t>
            </a:r>
            <a:r>
              <a:rPr lang="es-AR" sz="1900" b="1" dirty="0" smtClean="0"/>
              <a:t>Sala “B” no estuvo de </a:t>
            </a:r>
            <a:r>
              <a:rPr lang="es-AR" sz="1900" b="1" dirty="0" smtClean="0"/>
              <a:t>acuerdo, y así estableció que de la </a:t>
            </a:r>
            <a:r>
              <a:rPr lang="es-AR" sz="1900" b="1" dirty="0" smtClean="0"/>
              <a:t>redacción</a:t>
            </a:r>
            <a:r>
              <a:rPr lang="es-AR" sz="1900" dirty="0" smtClean="0"/>
              <a:t> original del art. 6° de la Ley 24.769, </a:t>
            </a:r>
            <a:r>
              <a:rPr lang="es-AR" sz="1900" b="1" dirty="0" smtClean="0"/>
              <a:t>“… se </a:t>
            </a:r>
            <a:r>
              <a:rPr lang="es-AR" sz="1900" b="1" dirty="0" smtClean="0"/>
              <a:t>advierte que la suma de más de $10.000 fijada por aquella se refiera a cada tributo retenido o percibido por separado </a:t>
            </a:r>
            <a:r>
              <a:rPr lang="es-AR" sz="1900" dirty="0" smtClean="0"/>
              <a:t>y no a la suma o acumulación de todos los importes tributarios nacionales retenidos y/o percibidos que no hayan sido depositados, porque la norma es precisa al referirse a tributo retenido o percibido”, es decir, de manera singular e individual cada </a:t>
            </a:r>
            <a:r>
              <a:rPr lang="es-AR" sz="1900" dirty="0" smtClean="0"/>
              <a:t>tributo…”. </a:t>
            </a:r>
            <a:endParaRPr lang="es-AR" sz="1900" dirty="0" smtClean="0"/>
          </a:p>
          <a:p>
            <a:pPr marL="530225" indent="-174625" algn="just"/>
            <a:r>
              <a:rPr lang="es-AR" sz="1900" dirty="0" smtClean="0"/>
              <a:t>Si el legislador hubiera querido decir que los montos de los distintos tributos nacionales se acumularan, así lo habría expresado de manera inequívoca y directa por la norma.</a:t>
            </a:r>
          </a:p>
          <a:p>
            <a:pPr marL="530225" indent="-174625" algn="just"/>
            <a:r>
              <a:rPr lang="es-AR" sz="1900" b="1" dirty="0" smtClean="0"/>
              <a:t>La expresión en singular, relativa al “tributo retenido o percibido”, fue reiterada </a:t>
            </a:r>
            <a:r>
              <a:rPr lang="es-AR" sz="1900" dirty="0" smtClean="0"/>
              <a:t>tanto por la redacción establecida por la ley 26.735, para el art. 6° de la ley 24.769, como por el texto del art. 4° de la ley 27.430, por ello no se advierten razones para apartarse del criterio interpretativo de lo expuesto. </a:t>
            </a:r>
          </a:p>
          <a:p>
            <a:pPr marL="530225" indent="-174625" algn="just"/>
            <a:r>
              <a:rPr lang="es-AR" sz="1900" b="1" dirty="0" smtClean="0"/>
              <a:t>Por ello se confirmó la resolución recurrida</a:t>
            </a:r>
            <a:r>
              <a:rPr lang="es-AR" sz="1900" dirty="0" smtClean="0"/>
              <a:t>.</a:t>
            </a:r>
          </a:p>
          <a:p>
            <a:pPr algn="just">
              <a:buFont typeface="Century Gothic" pitchFamily="34" charset="0"/>
              <a:buChar char="−"/>
            </a:pPr>
            <a:r>
              <a:rPr lang="es-AR" sz="1900" dirty="0" smtClean="0"/>
              <a:t>Un tema importante que no trató la Sala fue:</a:t>
            </a:r>
          </a:p>
          <a:p>
            <a:pPr marL="531813" indent="-176213" algn="just"/>
            <a:r>
              <a:rPr lang="es-AR" sz="1900" dirty="0" smtClean="0"/>
              <a:t>En </a:t>
            </a:r>
            <a:r>
              <a:rPr lang="es-AR" sz="1900" dirty="0" smtClean="0"/>
              <a:t>materia de retenciones puede ser tanto de empleados, proveedores, beneficiarios del exterior, en estos casos sí debe sumarse todo por cada mes.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17</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3200" b="1" dirty="0" smtClean="0"/>
              <a:t>Autos: “LIPORACI, Marcelo Fabián y otros s/ Asociación Ilícita Fiscal”</a:t>
            </a:r>
            <a:endParaRPr lang="es-AR" sz="3200" dirty="0"/>
          </a:p>
        </p:txBody>
      </p:sp>
      <p:sp>
        <p:nvSpPr>
          <p:cNvPr id="3" name="2 Marcador de contenido"/>
          <p:cNvSpPr>
            <a:spLocks noGrp="1"/>
          </p:cNvSpPr>
          <p:nvPr>
            <p:ph idx="1"/>
          </p:nvPr>
        </p:nvSpPr>
        <p:spPr/>
        <p:txBody>
          <a:bodyPr>
            <a:normAutofit lnSpcReduction="10000"/>
          </a:bodyPr>
          <a:lstStyle/>
          <a:p>
            <a:pPr algn="just">
              <a:buNone/>
            </a:pPr>
            <a:r>
              <a:rPr lang="es-AR" sz="2200" dirty="0" smtClean="0"/>
              <a:t>Tribunal Oral Criminal Federal de Rosario N°3</a:t>
            </a:r>
          </a:p>
          <a:p>
            <a:pPr algn="just">
              <a:buFont typeface="Century Gothic" pitchFamily="34" charset="0"/>
              <a:buChar char="−"/>
            </a:pPr>
            <a:r>
              <a:rPr lang="es-AR" sz="2200" b="1" dirty="0" smtClean="0"/>
              <a:t>Los </a:t>
            </a:r>
            <a:r>
              <a:rPr lang="es-AR" sz="2200" b="1" dirty="0" smtClean="0"/>
              <a:t>autos fueron elevados al Tribunal Oral para juzgar las conductas tipificadas en los arts. 15 inc. </a:t>
            </a:r>
            <a:r>
              <a:rPr lang="es-AR" sz="2200" b="1" dirty="0" smtClean="0"/>
              <a:t>c)</a:t>
            </a:r>
            <a:r>
              <a:rPr lang="es-AR" sz="2200" dirty="0" smtClean="0"/>
              <a:t> </a:t>
            </a:r>
            <a:r>
              <a:rPr lang="es-AR" sz="2200" dirty="0" smtClean="0"/>
              <a:t>de la ley 24.769, con la agravante establecida en su última parte por considerar a los imputados como organizadores de la asociación ilícita, con excepción de uno de ellos. </a:t>
            </a:r>
          </a:p>
          <a:p>
            <a:pPr marL="531813" indent="-176213" algn="just"/>
            <a:r>
              <a:rPr lang="es-AR" sz="2200" dirty="0" smtClean="0"/>
              <a:t>A los encargados se les atribuye integrar una empresa criminal compleja, </a:t>
            </a:r>
            <a:r>
              <a:rPr lang="es-AR" sz="2200" b="1" dirty="0" smtClean="0"/>
              <a:t>con numerosas personas, algunas a la fecha no han sido individualizadas</a:t>
            </a:r>
            <a:r>
              <a:rPr lang="es-AR" sz="2200" dirty="0" smtClean="0"/>
              <a:t>, entre las que </a:t>
            </a:r>
            <a:r>
              <a:rPr lang="es-AR" sz="2200" b="1" dirty="0" smtClean="0"/>
              <a:t>había asesores técnicos y contables </a:t>
            </a:r>
            <a:r>
              <a:rPr lang="es-AR" sz="2200" dirty="0" smtClean="0"/>
              <a:t>con experiencia para realizar una sofisticada elaboración previa. </a:t>
            </a:r>
          </a:p>
          <a:p>
            <a:pPr marL="531813" indent="-176213" algn="just"/>
            <a:r>
              <a:rPr lang="es-AR" sz="2200" b="1" dirty="0" smtClean="0"/>
              <a:t>Las prisiones preventivas que venían cumpliendo se prorrogaron varias veces </a:t>
            </a:r>
            <a:r>
              <a:rPr lang="es-AR" sz="2200" dirty="0" smtClean="0"/>
              <a:t>(Ley 24.390/94 sobre legislación de la prisión preventiva, con la modificación de la ley 25.430/01).</a:t>
            </a:r>
            <a:endParaRPr lang="es-AR" sz="2200" dirty="0" smtClean="0"/>
          </a:p>
          <a:p>
            <a:pPr algn="just">
              <a:buNone/>
            </a:pPr>
            <a:endParaRPr lang="es-AR" sz="2200" dirty="0" smtClean="0"/>
          </a:p>
          <a:p>
            <a:pPr algn="just">
              <a:buNone/>
            </a:pPr>
            <a:endParaRPr lang="es-AR" sz="22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Autos: “</a:t>
            </a:r>
            <a:r>
              <a:rPr lang="es-AR" b="1" dirty="0" err="1" smtClean="0"/>
              <a:t>Eliarco</a:t>
            </a:r>
            <a:r>
              <a:rPr lang="es-AR" b="1" dirty="0" smtClean="0"/>
              <a:t> S.R.L. y otros s/ R. de Casación”</a:t>
            </a:r>
            <a:endParaRPr lang="es-AR" b="1" dirty="0"/>
          </a:p>
        </p:txBody>
      </p:sp>
      <p:sp>
        <p:nvSpPr>
          <p:cNvPr id="3" name="2 Marcador de contenido"/>
          <p:cNvSpPr>
            <a:spLocks noGrp="1"/>
          </p:cNvSpPr>
          <p:nvPr>
            <p:ph idx="1"/>
          </p:nvPr>
        </p:nvSpPr>
        <p:spPr/>
        <p:txBody>
          <a:bodyPr>
            <a:noAutofit/>
          </a:bodyPr>
          <a:lstStyle/>
          <a:p>
            <a:pPr algn="just">
              <a:buNone/>
            </a:pPr>
            <a:r>
              <a:rPr lang="es-AR" sz="1900" dirty="0" smtClean="0"/>
              <a:t>C.F.C.P., Sala 4</a:t>
            </a:r>
          </a:p>
          <a:p>
            <a:pPr algn="just">
              <a:buNone/>
            </a:pPr>
            <a:r>
              <a:rPr lang="es-AR" sz="1900" dirty="0" smtClean="0"/>
              <a:t>24/9/2020 </a:t>
            </a:r>
          </a:p>
          <a:p>
            <a:pPr algn="just">
              <a:buFont typeface="Century Gothic" pitchFamily="34" charset="0"/>
              <a:buChar char="−"/>
            </a:pPr>
            <a:r>
              <a:rPr lang="es-AR" sz="1900" dirty="0" smtClean="0"/>
              <a:t>El hecho analizado </a:t>
            </a:r>
            <a:r>
              <a:rPr lang="es-AR" sz="1900" dirty="0" smtClean="0"/>
              <a:t>consistió </a:t>
            </a:r>
            <a:r>
              <a:rPr lang="es-AR" sz="1900" dirty="0" smtClean="0"/>
              <a:t>en la presunta evasión del </a:t>
            </a:r>
            <a:r>
              <a:rPr lang="es-AR" sz="1900" dirty="0" smtClean="0"/>
              <a:t>pago de </a:t>
            </a:r>
            <a:r>
              <a:rPr lang="es-AR" sz="1900" dirty="0" smtClean="0"/>
              <a:t>$</a:t>
            </a:r>
            <a:r>
              <a:rPr lang="es-AR" sz="1900" dirty="0" smtClean="0"/>
              <a:t>1.959.586 en </a:t>
            </a:r>
            <a:r>
              <a:rPr lang="es-AR" sz="1900" dirty="0" smtClean="0"/>
              <a:t>IVA/2013 a la que se encontraría obligada </a:t>
            </a:r>
            <a:r>
              <a:rPr lang="es-AR" sz="1900" dirty="0" err="1" smtClean="0"/>
              <a:t>Eliarco</a:t>
            </a:r>
            <a:r>
              <a:rPr lang="es-AR" sz="1900" dirty="0" smtClean="0"/>
              <a:t> S.R.L. </a:t>
            </a:r>
            <a:endParaRPr lang="es-AR" sz="1900" dirty="0" smtClean="0"/>
          </a:p>
          <a:p>
            <a:pPr marL="531813" indent="-176213" algn="just"/>
            <a:r>
              <a:rPr lang="es-AR" sz="1900" dirty="0" smtClean="0"/>
              <a:t>El </a:t>
            </a:r>
            <a:r>
              <a:rPr lang="es-AR" sz="1900" dirty="0" smtClean="0"/>
              <a:t>Tribunal Oral en lo Penal Económico N°1 resolvió:</a:t>
            </a:r>
          </a:p>
          <a:p>
            <a:pPr marL="457200" lvl="0" indent="-101600" algn="just">
              <a:buFont typeface="+mj-lt"/>
              <a:buAutoNum type="arabicPeriod"/>
            </a:pPr>
            <a:r>
              <a:rPr lang="es-AR" sz="1900" b="1" dirty="0" smtClean="0"/>
              <a:t>Rechazar</a:t>
            </a:r>
            <a:r>
              <a:rPr lang="es-AR" sz="1900" dirty="0" smtClean="0"/>
              <a:t> </a:t>
            </a:r>
            <a:r>
              <a:rPr lang="es-AR" sz="1900" b="1" dirty="0" smtClean="0"/>
              <a:t>el </a:t>
            </a:r>
            <a:r>
              <a:rPr lang="es-AR" sz="1900" b="1" dirty="0" smtClean="0"/>
              <a:t>planteo de la Fiscal </a:t>
            </a:r>
            <a:r>
              <a:rPr lang="es-AR" sz="1900" dirty="0" smtClean="0"/>
              <a:t>que había considerado que no resultaba aplicable el último párrafo del art. 76 bis del C.P. (con la modificación efectuada por el art. 19 de la ley 26.735)</a:t>
            </a:r>
          </a:p>
          <a:p>
            <a:pPr marL="457200" lvl="0" indent="-101600" algn="just">
              <a:buFont typeface="+mj-lt"/>
              <a:buAutoNum type="arabicPeriod"/>
            </a:pPr>
            <a:r>
              <a:rPr lang="es-AR" sz="1900" b="1" dirty="0" smtClean="0"/>
              <a:t>No hacer lugar al planteo de inconstitucionalidad </a:t>
            </a:r>
            <a:r>
              <a:rPr lang="es-AR" sz="1900" dirty="0" smtClean="0"/>
              <a:t>del art. 19 de la ley </a:t>
            </a:r>
            <a:r>
              <a:rPr lang="es-AR" sz="1900" dirty="0" smtClean="0"/>
              <a:t>26.735/11(que </a:t>
            </a:r>
            <a:r>
              <a:rPr lang="es-AR" sz="1900" dirty="0" smtClean="0"/>
              <a:t>reformó el último párrafo del art. 76 bis del C.P</a:t>
            </a:r>
            <a:r>
              <a:rPr lang="es-AR" sz="1900" dirty="0" smtClean="0"/>
              <a:t>.). La referida ley incorporó al C.P. en el art. 76 bis la prohibición de la </a:t>
            </a:r>
            <a:r>
              <a:rPr lang="es-AR" sz="1900" dirty="0" err="1" smtClean="0"/>
              <a:t>probation</a:t>
            </a:r>
            <a:r>
              <a:rPr lang="es-AR" sz="1900" dirty="0" smtClean="0"/>
              <a:t> para la Ley Penal Tributaria y el Código Aduanero, Ley 22.415.</a:t>
            </a:r>
            <a:endParaRPr lang="es-AR" sz="1900" dirty="0" smtClean="0"/>
          </a:p>
          <a:p>
            <a:pPr marL="457200" lvl="0" indent="-101600" algn="just">
              <a:buFont typeface="+mj-lt"/>
              <a:buAutoNum type="arabicPeriod"/>
            </a:pPr>
            <a:r>
              <a:rPr lang="es-AR" sz="1900" b="1" dirty="0" smtClean="0"/>
              <a:t>No hacer lugar a la suspensión del juicio a prueba </a:t>
            </a:r>
            <a:r>
              <a:rPr lang="es-AR" sz="1900" dirty="0" smtClean="0"/>
              <a:t>solicitada por los imputados.</a:t>
            </a:r>
          </a:p>
          <a:p>
            <a:pPr algn="just"/>
            <a:endParaRPr lang="es-AR" sz="19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18615"/>
            <a:ext cx="10293900" cy="5837033"/>
          </a:xfrm>
        </p:spPr>
        <p:txBody>
          <a:bodyPr>
            <a:noAutofit/>
          </a:bodyPr>
          <a:lstStyle/>
          <a:p>
            <a:pPr marL="342900" indent="-342900" algn="just">
              <a:buFont typeface="Century Gothic" pitchFamily="34" charset="0"/>
              <a:buChar char="−"/>
            </a:pPr>
            <a:r>
              <a:rPr lang="es-AR" dirty="0" smtClean="0"/>
              <a:t>El </a:t>
            </a:r>
            <a:r>
              <a:rPr lang="es-AR" dirty="0" smtClean="0"/>
              <a:t>tema en análisis en ese momento resultó ser el mismo. Así el art. 1 Ley 24.390 (B.O. 1/6/01) establece que </a:t>
            </a:r>
            <a:r>
              <a:rPr lang="es-AR" b="1" dirty="0" smtClean="0"/>
              <a:t>la P.P. no podrá ser superior a 2 años, salvo que por la cantidad de los delitos o la complejidad de la causa hayan impedido cumplir con ese </a:t>
            </a:r>
            <a:r>
              <a:rPr lang="es-AR" b="1" dirty="0" smtClean="0"/>
              <a:t>plazo, </a:t>
            </a:r>
            <a:r>
              <a:rPr lang="es-AR" b="1" dirty="0" smtClean="0"/>
              <a:t>entonces se podría prorrogar por un año más.</a:t>
            </a:r>
          </a:p>
          <a:p>
            <a:pPr marL="530225" indent="-174625" algn="just"/>
            <a:r>
              <a:rPr lang="es-AR" dirty="0" smtClean="0"/>
              <a:t>Ahora bien, </a:t>
            </a:r>
            <a:r>
              <a:rPr lang="es-AR" b="1" dirty="0" smtClean="0"/>
              <a:t>esos plazos no son automáticos sino que se deben valorar con las pautas </a:t>
            </a:r>
            <a:r>
              <a:rPr lang="es-AR" b="1" dirty="0" smtClean="0"/>
              <a:t>del art. </a:t>
            </a:r>
            <a:r>
              <a:rPr lang="es-AR" b="1" dirty="0" smtClean="0"/>
              <a:t>319 </a:t>
            </a:r>
            <a:r>
              <a:rPr lang="es-AR" dirty="0" smtClean="0"/>
              <a:t>del </a:t>
            </a:r>
            <a:r>
              <a:rPr lang="es-AR" dirty="0" smtClean="0"/>
              <a:t>C.P.P.N</a:t>
            </a:r>
            <a:r>
              <a:rPr lang="es-AR" dirty="0" smtClean="0"/>
              <a:t>. </a:t>
            </a:r>
            <a:r>
              <a:rPr lang="es-AR" dirty="0" smtClean="0"/>
              <a:t>para establecer si la detención ha dejado de ser </a:t>
            </a:r>
            <a:r>
              <a:rPr lang="es-AR" dirty="0" smtClean="0"/>
              <a:t>razonable o si puede entorpecer las investigaciones. </a:t>
            </a:r>
            <a:endParaRPr lang="es-AR" dirty="0" smtClean="0"/>
          </a:p>
          <a:p>
            <a:pPr marL="530225" indent="-174625" algn="just"/>
            <a:r>
              <a:rPr lang="es-AR" b="1" dirty="0" smtClean="0"/>
              <a:t>También, debe ser analizado por lo dispuesto por la Comisión Bicameral de Implementación del Código Procesal Penal Federal del Congreso de la Nación</a:t>
            </a:r>
            <a:r>
              <a:rPr lang="es-AR" dirty="0" smtClean="0"/>
              <a:t> mediante la resolución N° 2/19 de fecha 13 de Noviembre (B.O. 19/11/2019) </a:t>
            </a:r>
            <a:r>
              <a:rPr lang="es-AR" b="1" dirty="0" smtClean="0"/>
              <a:t>en donde se dispuso la implementación de los arts. 19, 21, 22, 31, 34, 54, 80, 81, 210, 221 y 222 a partir del 3° día hábil posterior a la fecha de publicación de esa resolución en el Boletín Oficial </a:t>
            </a:r>
            <a:r>
              <a:rPr lang="es-AR" dirty="0" smtClean="0"/>
              <a:t>(2/11/19) para todos los tribunales con competencia en materia penal de todas </a:t>
            </a:r>
            <a:r>
              <a:rPr lang="es-AR" dirty="0" smtClean="0"/>
              <a:t>las </a:t>
            </a:r>
            <a:r>
              <a:rPr lang="es-AR" dirty="0" smtClean="0"/>
              <a:t>jurisdicciones federales del territorio nacional.</a:t>
            </a:r>
          </a:p>
          <a:p>
            <a:pPr marL="530225" indent="-174625" algn="just"/>
            <a:r>
              <a:rPr lang="es-AR" b="1" dirty="0" smtClean="0"/>
              <a:t>En base a ello el Tribunal entendió </a:t>
            </a:r>
            <a:r>
              <a:rPr lang="es-AR" dirty="0" smtClean="0"/>
              <a:t>que deben conjugarse las disposiciones del C.P.P.N. (Ley 23.984) con el C.P.P.F. (Ley 27.063), bajo los </a:t>
            </a:r>
            <a:r>
              <a:rPr lang="es-AR" b="1" dirty="0" smtClean="0"/>
              <a:t>preceptos de peligro de fuga y entorpecimiento de la investigación.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19</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59558"/>
            <a:ext cx="10706295" cy="5796090"/>
          </a:xfrm>
        </p:spPr>
        <p:txBody>
          <a:bodyPr>
            <a:noAutofit/>
          </a:bodyPr>
          <a:lstStyle/>
          <a:p>
            <a:pPr marL="531813" indent="-176213" algn="just"/>
            <a:r>
              <a:rPr lang="es-AR" sz="1800" b="1" dirty="0" smtClean="0"/>
              <a:t>La instrucción de la causa requirió de una investigación compleja </a:t>
            </a:r>
            <a:r>
              <a:rPr lang="es-AR" sz="1800" dirty="0" smtClean="0"/>
              <a:t>y técnica, que insumió un tiempo considerable, como también, una gran cantidad de recursos humanos y tecnológicos. </a:t>
            </a:r>
            <a:r>
              <a:rPr lang="es-AR" sz="1800" b="1" dirty="0" smtClean="0"/>
              <a:t>El monto de la maniobra fue de $247.315,951.</a:t>
            </a:r>
          </a:p>
          <a:p>
            <a:pPr marL="531813" indent="-176213" algn="just"/>
            <a:r>
              <a:rPr lang="es-AR" sz="1800" b="1" dirty="0" smtClean="0"/>
              <a:t>Los medios económicos, materiales y profesionales hacen presumir que en libertad podrían evadir las acciones de la justicia</a:t>
            </a:r>
            <a:r>
              <a:rPr lang="es-AR" sz="1800" dirty="0" smtClean="0"/>
              <a:t>. </a:t>
            </a:r>
          </a:p>
          <a:p>
            <a:pPr marL="531813" indent="-176213" algn="just"/>
            <a:r>
              <a:rPr lang="es-AR" sz="1800" b="1" dirty="0" smtClean="0"/>
              <a:t>Los imputados habían pedido </a:t>
            </a:r>
            <a:r>
              <a:rPr lang="es-AR" sz="1800" dirty="0" smtClean="0"/>
              <a:t>en sucesivos planteos la morigeración de la modalidad de la detención, hasta llegar a pedir </a:t>
            </a:r>
            <a:r>
              <a:rPr lang="es-AR" sz="1800" b="1" dirty="0" smtClean="0"/>
              <a:t>la prisión domiciliaria </a:t>
            </a:r>
            <a:r>
              <a:rPr lang="es-AR" sz="1800" dirty="0" smtClean="0"/>
              <a:t>por efecto de la pandemia  </a:t>
            </a:r>
            <a:r>
              <a:rPr lang="es-AR" sz="1800" dirty="0" smtClean="0"/>
              <a:t>de </a:t>
            </a:r>
            <a:r>
              <a:rPr lang="es-AR" sz="1800" b="1" dirty="0" smtClean="0"/>
              <a:t>COVID-19</a:t>
            </a:r>
            <a:r>
              <a:rPr lang="es-AR" sz="1800" dirty="0" smtClean="0"/>
              <a:t>, </a:t>
            </a:r>
            <a:r>
              <a:rPr lang="es-AR" sz="1800" dirty="0" smtClean="0"/>
              <a:t>pero fueron rechazados dichos pedidos</a:t>
            </a:r>
            <a:r>
              <a:rPr lang="es-AR" sz="1800" dirty="0" smtClean="0"/>
              <a:t>.</a:t>
            </a:r>
            <a:endParaRPr lang="es-AR" sz="1800" dirty="0" smtClean="0"/>
          </a:p>
          <a:p>
            <a:pPr marL="531813" indent="-176213" algn="just"/>
            <a:r>
              <a:rPr lang="es-AR" sz="1800" b="1" dirty="0" smtClean="0"/>
              <a:t>Con relación a uno de ellos se admitió la prisión domiciliaria </a:t>
            </a:r>
            <a:r>
              <a:rPr lang="es-AR" sz="1800" dirty="0" smtClean="0"/>
              <a:t>en razón del delicado estado de salud de su madre y ante la imposibilidad de que sea asistida por otra persona; todo ello en </a:t>
            </a:r>
            <a:r>
              <a:rPr lang="es-AR" sz="1800" b="1" dirty="0" smtClean="0"/>
              <a:t>razones de índole humanitaria. </a:t>
            </a:r>
          </a:p>
          <a:p>
            <a:pPr marL="531813" indent="-176213" algn="just"/>
            <a:r>
              <a:rPr lang="es-AR" sz="1800" dirty="0" smtClean="0"/>
              <a:t>Sumado a todo lo expuesto </a:t>
            </a:r>
            <a:r>
              <a:rPr lang="es-AR" sz="1800" b="1" dirty="0" smtClean="0"/>
              <a:t>por efecto de la pandemia se suspendieron los plazos en varias oportunidades</a:t>
            </a:r>
            <a:r>
              <a:rPr lang="es-AR" sz="1800" dirty="0" smtClean="0"/>
              <a:t>, como así también las audiencias y juicios orales. </a:t>
            </a:r>
          </a:p>
          <a:p>
            <a:pPr marL="531813" indent="-176213" algn="just"/>
            <a:r>
              <a:rPr lang="es-AR" sz="1800" b="1" dirty="0" smtClean="0"/>
              <a:t>Por todo lo expuesto se dispuso la ampliación de las cautelares ordenadas oportunamente por el plazo de seis meses</a:t>
            </a:r>
            <a:r>
              <a:rPr lang="es-AR" sz="1800" dirty="0" smtClean="0"/>
              <a:t> a partir del vencimiento, en fecha 6/10/20.</a:t>
            </a:r>
          </a:p>
          <a:p>
            <a:pPr marL="531813" indent="-176213" algn="just"/>
            <a:r>
              <a:rPr lang="es-AR" sz="1800" b="1" dirty="0" smtClean="0"/>
              <a:t>La resolución debe notificarse al </a:t>
            </a:r>
            <a:r>
              <a:rPr lang="es-AR" sz="1800" b="1" dirty="0" err="1" smtClean="0"/>
              <a:t>Pte</a:t>
            </a:r>
            <a:r>
              <a:rPr lang="es-AR" sz="1800" b="1" dirty="0" smtClean="0"/>
              <a:t>. de la Cámara Nacional de Casación Penal (art. 1° Ley 24.390) y oficiar al </a:t>
            </a:r>
            <a:r>
              <a:rPr lang="es-AR" sz="1800" b="1" dirty="0" err="1" smtClean="0"/>
              <a:t>Pte</a:t>
            </a:r>
            <a:r>
              <a:rPr lang="es-AR" sz="1800" b="1" dirty="0" smtClean="0"/>
              <a:t>. del Consejo de la Magistratura (art. 9 Ley 24.390)</a:t>
            </a:r>
            <a:r>
              <a:rPr lang="es-AR" sz="1800" dirty="0" smtClean="0"/>
              <a:t>.</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59558"/>
            <a:ext cx="10413114" cy="5796089"/>
          </a:xfrm>
        </p:spPr>
        <p:txBody>
          <a:bodyPr>
            <a:noAutofit/>
          </a:bodyPr>
          <a:lstStyle/>
          <a:p>
            <a:pPr algn="just">
              <a:buFont typeface="Century Gothic" pitchFamily="34" charset="0"/>
              <a:buChar char="−"/>
            </a:pPr>
            <a:r>
              <a:rPr lang="es-AR" sz="1900" dirty="0" smtClean="0"/>
              <a:t>A</a:t>
            </a:r>
            <a:r>
              <a:rPr lang="es-AR" sz="1900" dirty="0" smtClean="0"/>
              <a:t>l </a:t>
            </a:r>
            <a:r>
              <a:rPr lang="es-AR" sz="1900" dirty="0" smtClean="0"/>
              <a:t>llegar los autos por apelación a la </a:t>
            </a:r>
            <a:r>
              <a:rPr lang="es-AR" sz="1900" b="1" dirty="0" smtClean="0"/>
              <a:t>Cámara de Casación</a:t>
            </a:r>
            <a:r>
              <a:rPr lang="es-AR" sz="1900" dirty="0" smtClean="0"/>
              <a:t>, la defensa sostuvo que el fallo omitió dar respuesta a su argumento </a:t>
            </a:r>
            <a:r>
              <a:rPr lang="es-AR" sz="1900" dirty="0" err="1" smtClean="0"/>
              <a:t>defensista</a:t>
            </a:r>
            <a:r>
              <a:rPr lang="es-AR" sz="1900" dirty="0" smtClean="0"/>
              <a:t> a saber: que la </a:t>
            </a:r>
            <a:r>
              <a:rPr lang="es-AR" sz="1900" b="1" dirty="0" smtClean="0"/>
              <a:t>ley 27.430/17 no prevé la prohibición de la aplicación del instituto de la suspensión del juicio a prueba </a:t>
            </a:r>
            <a:r>
              <a:rPr lang="es-AR" sz="1900" dirty="0" smtClean="0"/>
              <a:t>para los delitos tributarios, por ello es más benigna y posterior al hecho.</a:t>
            </a:r>
          </a:p>
          <a:p>
            <a:pPr marL="531813" indent="-176213" algn="just"/>
            <a:r>
              <a:rPr lang="es-AR" sz="1900" dirty="0" smtClean="0"/>
              <a:t>Además, enfatizó el </a:t>
            </a:r>
            <a:r>
              <a:rPr lang="es-AR" sz="1900" b="1" dirty="0" smtClean="0"/>
              <a:t>carácter vinculante </a:t>
            </a:r>
            <a:r>
              <a:rPr lang="es-AR" sz="1900" dirty="0" smtClean="0"/>
              <a:t>del dictamen de la fiscal de grado respecto de la procedencia de la salida alternativa.</a:t>
            </a:r>
          </a:p>
          <a:p>
            <a:pPr marL="531813" indent="-176213" algn="just"/>
            <a:r>
              <a:rPr lang="es-AR" sz="1900" dirty="0" smtClean="0"/>
              <a:t>En igual sentido consideró que </a:t>
            </a:r>
            <a:r>
              <a:rPr lang="es-AR" sz="1900" b="1" dirty="0" smtClean="0"/>
              <a:t>el Tribunal se apartó del precedente “Acosta</a:t>
            </a:r>
            <a:r>
              <a:rPr lang="es-AR" sz="1900" b="1" dirty="0" smtClean="0"/>
              <a:t>”</a:t>
            </a:r>
            <a:r>
              <a:rPr lang="es-AR" sz="1900" dirty="0" smtClean="0"/>
              <a:t>(C.S.J.N. que sí estableció la </a:t>
            </a:r>
            <a:r>
              <a:rPr lang="es-AR" sz="1900" dirty="0" err="1" smtClean="0"/>
              <a:t>probation</a:t>
            </a:r>
            <a:r>
              <a:rPr lang="es-AR" sz="1900" dirty="0" smtClean="0"/>
              <a:t> para delitos tributarios).</a:t>
            </a:r>
            <a:r>
              <a:rPr lang="es-AR" sz="1900" b="1" dirty="0" smtClean="0"/>
              <a:t> </a:t>
            </a:r>
            <a:r>
              <a:rPr lang="es-AR" sz="1900" dirty="0" smtClean="0"/>
              <a:t>Se vulneró el principio de igualdad, pues no se advertían razones para justificar una distinción entre quienes cometen delitos aduaneros o tributarios y otros delitos contra el patrimonio con escalas más </a:t>
            </a:r>
            <a:r>
              <a:rPr lang="es-AR" sz="1900" dirty="0" smtClean="0"/>
              <a:t>gravosas, donde sí resulta de aplicación el Instituto de la </a:t>
            </a:r>
            <a:r>
              <a:rPr lang="es-AR" sz="1900" dirty="0" err="1" smtClean="0"/>
              <a:t>probation</a:t>
            </a:r>
            <a:r>
              <a:rPr lang="es-AR" sz="1900" dirty="0" smtClean="0"/>
              <a:t>.</a:t>
            </a:r>
            <a:endParaRPr lang="es-AR" sz="1900" dirty="0" smtClean="0"/>
          </a:p>
          <a:p>
            <a:pPr algn="just">
              <a:buFont typeface="Century Gothic" pitchFamily="34" charset="0"/>
              <a:buChar char="−"/>
            </a:pPr>
            <a:r>
              <a:rPr lang="es-AR" sz="1900" dirty="0" smtClean="0"/>
              <a:t>La Cámara de Casación consideró que: el </a:t>
            </a:r>
            <a:r>
              <a:rPr lang="es-AR" sz="1900" dirty="0" smtClean="0"/>
              <a:t>Juez de grado consideró que </a:t>
            </a:r>
            <a:r>
              <a:rPr lang="es-AR" sz="1900" b="1" dirty="0" smtClean="0"/>
              <a:t>la suspensión del juicio a prueba constituye una excepción al principio de persecución pública </a:t>
            </a:r>
            <a:r>
              <a:rPr lang="es-AR" sz="1900" dirty="0" smtClean="0"/>
              <a:t>contenido en el art. 71 del C.P. Se trata de un supuesto que responde al principio de oportunidad </a:t>
            </a:r>
            <a:r>
              <a:rPr lang="es-AR" sz="1900" dirty="0" smtClean="0"/>
              <a:t>reglado y</a:t>
            </a:r>
            <a:r>
              <a:rPr lang="es-AR" sz="1900" dirty="0" smtClean="0"/>
              <a:t>, en consecuencia, </a:t>
            </a:r>
            <a:r>
              <a:rPr lang="es-AR" sz="1900" b="1" dirty="0" smtClean="0"/>
              <a:t>no puede escapar el control de legalidad del Tribunal. Por ello el dictamen del Fiscal se encuentra sujeto al control del órgano judicial.</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27797"/>
            <a:ext cx="10706295" cy="5727849"/>
          </a:xfrm>
        </p:spPr>
        <p:txBody>
          <a:bodyPr>
            <a:noAutofit/>
          </a:bodyPr>
          <a:lstStyle/>
          <a:p>
            <a:pPr marL="531813" indent="-176213" algn="just"/>
            <a:r>
              <a:rPr lang="es-AR" sz="1900" b="1" dirty="0" smtClean="0"/>
              <a:t>La decisión de los legisladores</a:t>
            </a:r>
            <a:r>
              <a:rPr lang="es-AR" sz="1900" dirty="0" smtClean="0"/>
              <a:t>, al momento de sancionar la norma cuestionada, </a:t>
            </a:r>
            <a:r>
              <a:rPr lang="es-AR" sz="1900" b="1" dirty="0" smtClean="0"/>
              <a:t>tuvo el inequívoco propósito de prohibir </a:t>
            </a:r>
            <a:r>
              <a:rPr lang="es-AR" sz="1900" dirty="0" smtClean="0"/>
              <a:t>en forma expresa la suspensión del juicio a prueba para estos delitos.</a:t>
            </a:r>
          </a:p>
          <a:p>
            <a:pPr marL="531813" indent="-176213" algn="just"/>
            <a:r>
              <a:rPr lang="es-AR" sz="1900" dirty="0" smtClean="0"/>
              <a:t>La defensa omitió considerar que la ley penal tributaria cuenta con una vía alternativa al juicio </a:t>
            </a:r>
            <a:r>
              <a:rPr lang="es-AR" sz="1900" dirty="0" smtClean="0"/>
              <a:t>la cual era</a:t>
            </a:r>
            <a:r>
              <a:rPr lang="es-AR" sz="1900" dirty="0" smtClean="0"/>
              <a:t> </a:t>
            </a:r>
            <a:r>
              <a:rPr lang="es-AR" sz="1900" dirty="0" smtClean="0"/>
              <a:t>la </a:t>
            </a:r>
            <a:r>
              <a:rPr lang="es-AR" sz="1900" b="1" dirty="0" smtClean="0"/>
              <a:t>regularización en forma espontánea</a:t>
            </a:r>
            <a:r>
              <a:rPr lang="es-AR" sz="1900" dirty="0" smtClean="0"/>
              <a:t>, para evitar el proceso penal. Por ello no se vulnera el principio constitucional de igualdad.</a:t>
            </a:r>
          </a:p>
          <a:p>
            <a:pPr marL="531813" indent="-176213" algn="just"/>
            <a:r>
              <a:rPr lang="es-AR" sz="1900" dirty="0" smtClean="0"/>
              <a:t>La </a:t>
            </a:r>
            <a:r>
              <a:rPr lang="es-AR" sz="1900" dirty="0" smtClean="0"/>
              <a:t>defensa no rebate las consideraciones efectuadas en punto al particular tratamiento dispensado por el legislador al régimen penal tributario, a tenor del </a:t>
            </a:r>
            <a:r>
              <a:rPr lang="es-AR" sz="1900" b="1" dirty="0" smtClean="0"/>
              <a:t>principio de especialidad, y no efectúa ningún examen en relación con las salidas alternativas </a:t>
            </a:r>
            <a:r>
              <a:rPr lang="es-AR" sz="1900" dirty="0" smtClean="0"/>
              <a:t>de estos delitos, tanto los de orden general (art. </a:t>
            </a:r>
            <a:r>
              <a:rPr lang="es-AR" sz="1900" dirty="0" smtClean="0"/>
              <a:t>16 </a:t>
            </a:r>
            <a:r>
              <a:rPr lang="es-AR" sz="1900" dirty="0" smtClean="0"/>
              <a:t>ley vigente al momento del hecho) o bien de carácter excepcional mediante el régimen de regularización de la ley </a:t>
            </a:r>
            <a:r>
              <a:rPr lang="es-AR" sz="1900" dirty="0" smtClean="0"/>
              <a:t>27.260/16. (cancelación de obligaciones en cuotas)</a:t>
            </a:r>
            <a:endParaRPr lang="es-AR" sz="1900" dirty="0" smtClean="0"/>
          </a:p>
          <a:p>
            <a:pPr marL="531813" indent="-176213" algn="just"/>
            <a:r>
              <a:rPr lang="es-AR" sz="1900" b="1" dirty="0" smtClean="0"/>
              <a:t>La derogación de la ley </a:t>
            </a:r>
            <a:r>
              <a:rPr lang="es-AR" sz="1900" b="1" dirty="0" smtClean="0"/>
              <a:t>24.769/97 reformada por la ley 26.735/11 </a:t>
            </a:r>
            <a:r>
              <a:rPr lang="es-AR" sz="1900" b="1" dirty="0" smtClean="0"/>
              <a:t>no importó la suspensión de la regla tenida en el último párrafo del art. 76 bis</a:t>
            </a:r>
            <a:r>
              <a:rPr lang="es-AR" sz="1900" dirty="0" smtClean="0"/>
              <a:t>, pues esta última fue incorporada a la parte general del Código Penal por el art. 19 de la ley 26.735, resultando entonces una </a:t>
            </a:r>
            <a:r>
              <a:rPr lang="es-AR" sz="1900" dirty="0" smtClean="0"/>
              <a:t>regulación </a:t>
            </a:r>
            <a:r>
              <a:rPr lang="es-AR" sz="1900" dirty="0" smtClean="0"/>
              <a:t>diferenciada de la ley 24.769</a:t>
            </a:r>
            <a:r>
              <a:rPr lang="es-AR" sz="1900" dirty="0" smtClean="0"/>
              <a:t>.</a:t>
            </a:r>
          </a:p>
          <a:p>
            <a:pPr algn="just">
              <a:buFont typeface="Century Gothic" pitchFamily="34" charset="0"/>
              <a:buChar char="−"/>
            </a:pPr>
            <a:r>
              <a:rPr lang="es-AR" sz="1900" b="1" dirty="0" smtClean="0"/>
              <a:t>Por ello se rechazó el Recurso de Casación interpuesto por la Querella. </a:t>
            </a:r>
            <a:endParaRPr lang="es-AR" sz="1900" b="1"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Autos: “PRAXAIR Argentina S.R.L. s/ </a:t>
            </a:r>
            <a:r>
              <a:rPr lang="es-AR" b="1" dirty="0" err="1" smtClean="0"/>
              <a:t>Inf</a:t>
            </a:r>
            <a:r>
              <a:rPr lang="es-AR" b="1" dirty="0" smtClean="0"/>
              <a:t>. Ley 24.769”</a:t>
            </a:r>
            <a:endParaRPr lang="es-AR" b="1" dirty="0"/>
          </a:p>
        </p:txBody>
      </p:sp>
      <p:sp>
        <p:nvSpPr>
          <p:cNvPr id="3" name="2 Marcador de contenido"/>
          <p:cNvSpPr>
            <a:spLocks noGrp="1"/>
          </p:cNvSpPr>
          <p:nvPr>
            <p:ph idx="1"/>
          </p:nvPr>
        </p:nvSpPr>
        <p:spPr/>
        <p:txBody>
          <a:bodyPr>
            <a:normAutofit fontScale="92500" lnSpcReduction="10000"/>
          </a:bodyPr>
          <a:lstStyle/>
          <a:p>
            <a:pPr algn="just">
              <a:buNone/>
            </a:pPr>
            <a:r>
              <a:rPr lang="es-AR" sz="2400" dirty="0" smtClean="0"/>
              <a:t>Cámara Federal de San Martín, Sala II, Sec. Penal 2</a:t>
            </a:r>
          </a:p>
          <a:p>
            <a:pPr algn="just">
              <a:buNone/>
            </a:pPr>
            <a:r>
              <a:rPr lang="es-AR" sz="2400" dirty="0" smtClean="0"/>
              <a:t>23/9/2020</a:t>
            </a:r>
          </a:p>
          <a:p>
            <a:pPr algn="just">
              <a:buFont typeface="Century Gothic" pitchFamily="34" charset="0"/>
              <a:buChar char="−"/>
            </a:pPr>
            <a:r>
              <a:rPr lang="es-AR" sz="2400" b="1" dirty="0" smtClean="0"/>
              <a:t>La </a:t>
            </a:r>
            <a:r>
              <a:rPr lang="es-AR" sz="2400" b="1" dirty="0" smtClean="0"/>
              <a:t>firma </a:t>
            </a:r>
            <a:r>
              <a:rPr lang="es-AR" sz="2400" b="1" dirty="0" err="1" smtClean="0"/>
              <a:t>Praxair</a:t>
            </a:r>
            <a:r>
              <a:rPr lang="es-AR" sz="2400" b="1" dirty="0" smtClean="0"/>
              <a:t> fue </a:t>
            </a:r>
            <a:r>
              <a:rPr lang="es-AR" sz="2400" b="1" dirty="0" err="1" smtClean="0"/>
              <a:t>sobreseída</a:t>
            </a:r>
            <a:r>
              <a:rPr lang="es-AR" sz="2400" b="1" dirty="0" smtClean="0"/>
              <a:t> del delito de evasión </a:t>
            </a:r>
            <a:r>
              <a:rPr lang="es-AR" sz="2400" dirty="0" smtClean="0"/>
              <a:t>respecto del impuesto sobre </a:t>
            </a:r>
            <a:r>
              <a:rPr lang="es-AR" sz="2400" dirty="0" smtClean="0"/>
              <a:t>los </a:t>
            </a:r>
            <a:r>
              <a:rPr lang="es-AR" sz="2400" b="1" dirty="0" smtClean="0"/>
              <a:t>bienes </a:t>
            </a:r>
            <a:r>
              <a:rPr lang="es-AR" sz="2400" b="1" dirty="0" smtClean="0"/>
              <a:t>personales </a:t>
            </a:r>
            <a:r>
              <a:rPr lang="es-AR" sz="2400" dirty="0" smtClean="0"/>
              <a:t>en los </a:t>
            </a:r>
            <a:r>
              <a:rPr lang="es-AR" sz="2400" dirty="0" smtClean="0"/>
              <a:t>períodos </a:t>
            </a:r>
            <a:r>
              <a:rPr lang="es-AR" sz="2400" dirty="0" smtClean="0"/>
              <a:t>comprendidos entre los años 2008 a 2011.</a:t>
            </a:r>
          </a:p>
          <a:p>
            <a:pPr algn="just">
              <a:buFont typeface="Century Gothic" pitchFamily="34" charset="0"/>
              <a:buChar char="−"/>
            </a:pPr>
            <a:r>
              <a:rPr lang="es-AR" sz="2400" b="1" dirty="0" smtClean="0"/>
              <a:t>Apeló </a:t>
            </a:r>
            <a:r>
              <a:rPr lang="es-AR" sz="2400" b="1" dirty="0" smtClean="0"/>
              <a:t>el Fiscal de Grado y la querella (AFIP). El Fiscal General no mantuvo la impugnación </a:t>
            </a:r>
            <a:r>
              <a:rPr lang="es-AR" sz="2400" dirty="0" smtClean="0"/>
              <a:t>y la querella expresó sus agravios por escrito.</a:t>
            </a:r>
          </a:p>
          <a:p>
            <a:pPr marL="530225" indent="-174625" algn="just"/>
            <a:r>
              <a:rPr lang="es-AR" sz="2400" dirty="0" smtClean="0"/>
              <a:t> </a:t>
            </a:r>
            <a:r>
              <a:rPr lang="es-AR" sz="2400" b="1" dirty="0" smtClean="0"/>
              <a:t>La querella basó su apelación en las declaraciones engañosas </a:t>
            </a:r>
            <a:r>
              <a:rPr lang="es-AR" sz="2400" dirty="0" smtClean="0"/>
              <a:t>del pago del impuesto sobre bienes personales, en el ejercicio 2008 por $</a:t>
            </a:r>
            <a:r>
              <a:rPr lang="es-AR" sz="2400" dirty="0" smtClean="0"/>
              <a:t>1.260.724; </a:t>
            </a:r>
            <a:r>
              <a:rPr lang="es-AR" sz="2400" dirty="0" smtClean="0"/>
              <a:t>en el ejercicio 2009 por $</a:t>
            </a:r>
            <a:r>
              <a:rPr lang="es-AR" sz="2400" dirty="0" smtClean="0"/>
              <a:t>1.396.475; </a:t>
            </a:r>
            <a:r>
              <a:rPr lang="es-AR" sz="2400" dirty="0" smtClean="0"/>
              <a:t>en el ejercicio 2010 por $1.625.518 y en el ejercicio 2011 por $1.814.102.</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5062" y="614149"/>
            <a:ext cx="10017409" cy="4722126"/>
          </a:xfrm>
        </p:spPr>
        <p:txBody>
          <a:bodyPr>
            <a:noAutofit/>
          </a:bodyPr>
          <a:lstStyle/>
          <a:p>
            <a:pPr marL="530225" indent="-174625" algn="just"/>
            <a:r>
              <a:rPr lang="es-AR" sz="2200" b="1" dirty="0" smtClean="0"/>
              <a:t>Se mencionó en primer lugar la interposición de las sociedades españolas </a:t>
            </a:r>
            <a:r>
              <a:rPr lang="es-AR" sz="2200" dirty="0" smtClean="0"/>
              <a:t>PRAXAIR Sudamérica S.L. y PRAXAIR Holding Latinoamérica S.L. </a:t>
            </a:r>
            <a:r>
              <a:rPr lang="es-AR" sz="2200" b="1" dirty="0" smtClean="0"/>
              <a:t>para sacar provecho del beneficio del convenio para evitar la doble imposición de tributos suscriptos con el Reino de España (Ley 24.258)</a:t>
            </a:r>
            <a:r>
              <a:rPr lang="es-AR" sz="2200" dirty="0" smtClean="0"/>
              <a:t>, abstrayéndose el contribuyente nacional de cumplir con las obligaciones fiscales sobre los bienes personales por las acciones y participaciones de los períodos descriptos. </a:t>
            </a:r>
          </a:p>
          <a:p>
            <a:pPr marL="530225" indent="-174625" algn="just"/>
            <a:r>
              <a:rPr lang="es-AR" sz="2200" dirty="0" smtClean="0"/>
              <a:t> Se señaló que a partir del </a:t>
            </a:r>
            <a:r>
              <a:rPr lang="es-AR" sz="2200" b="1" dirty="0" smtClean="0"/>
              <a:t>14/11/2002, la sociedad española PRAXAIR Sudamérica S.L., adquirió el 99,9% de PRAXAIR Argentina S.A., permaneciendo el restante 0,01% a la firma WHITE MARTIN and WHITE MARTIN COMERCIO E SERVICIO DE PORTUGAL</a:t>
            </a:r>
            <a:r>
              <a:rPr lang="es-AR" sz="2200" dirty="0" smtClean="0"/>
              <a:t>. Esta situación societaria perduró hasta abril del año 2009, donde </a:t>
            </a:r>
            <a:r>
              <a:rPr lang="es-AR" sz="2200" b="1" dirty="0" smtClean="0"/>
              <a:t>PRAXAIR Sudamérica S.L. y su par nacional fueron absorbidas por PRAXAIR HOLDING</a:t>
            </a:r>
            <a:r>
              <a:rPr lang="es-AR" sz="2200" dirty="0" smtClean="0"/>
              <a:t> </a:t>
            </a:r>
            <a:r>
              <a:rPr lang="es-AR" sz="2200" dirty="0" smtClean="0"/>
              <a:t>Latinoamérica </a:t>
            </a:r>
            <a:r>
              <a:rPr lang="es-AR" sz="2200" dirty="0" smtClean="0"/>
              <a:t>S.L. quien también se encontraba radicada en el </a:t>
            </a:r>
            <a:r>
              <a:rPr lang="es-AR" sz="2200" b="1" dirty="0" smtClean="0"/>
              <a:t>Reino de España.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5</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32263"/>
            <a:ext cx="10706295" cy="5823386"/>
          </a:xfrm>
        </p:spPr>
        <p:txBody>
          <a:bodyPr>
            <a:noAutofit/>
          </a:bodyPr>
          <a:lstStyle/>
          <a:p>
            <a:pPr marL="531813" indent="-176213" algn="just"/>
            <a:r>
              <a:rPr lang="es-AR" dirty="0" smtClean="0"/>
              <a:t>A raíz de ello, </a:t>
            </a:r>
            <a:r>
              <a:rPr lang="es-AR" b="1" dirty="0" smtClean="0"/>
              <a:t>PRAXAIR Argentina S.R.L. solicitó la exención total </a:t>
            </a:r>
            <a:r>
              <a:rPr lang="es-AR" dirty="0" smtClean="0"/>
              <a:t>o parcial de la fuente tributaria, por aplicar el convenio suscripto con España.</a:t>
            </a:r>
          </a:p>
          <a:p>
            <a:pPr algn="just">
              <a:buFont typeface="Century Gothic" pitchFamily="34" charset="0"/>
              <a:buChar char="−"/>
            </a:pPr>
            <a:r>
              <a:rPr lang="es-AR" b="1" dirty="0" smtClean="0"/>
              <a:t>La </a:t>
            </a:r>
            <a:r>
              <a:rPr lang="es-AR" b="1" dirty="0" smtClean="0"/>
              <a:t>AFIP estableció que hasta el año 2009 la sociedad argentina se hallaba registrada bajo la sociedad WHITE Martin -Portugal- y PRAXAIR Holding Latinoamérica S.L</a:t>
            </a:r>
            <a:r>
              <a:rPr lang="es-AR" dirty="0" smtClean="0"/>
              <a:t>., que hasta esa fecha perteneció a </a:t>
            </a:r>
            <a:r>
              <a:rPr lang="es-AR" b="1" dirty="0" smtClean="0"/>
              <a:t>PRAXAIR </a:t>
            </a:r>
            <a:r>
              <a:rPr lang="es-AR" b="1" dirty="0" err="1" smtClean="0"/>
              <a:t>Canada</a:t>
            </a:r>
            <a:r>
              <a:rPr lang="es-AR" b="1" dirty="0" smtClean="0"/>
              <a:t> Inc</a:t>
            </a:r>
            <a:r>
              <a:rPr lang="es-AR" dirty="0" smtClean="0"/>
              <a:t>., que </a:t>
            </a:r>
            <a:r>
              <a:rPr lang="es-AR" b="1" dirty="0" smtClean="0"/>
              <a:t>no resultaba ser beneficiaria del convenio. </a:t>
            </a:r>
            <a:r>
              <a:rPr lang="es-AR" dirty="0" smtClean="0"/>
              <a:t>Por eso según la AFIP, la casa matriz radicada en EE.UU., interpuso sedes en España. </a:t>
            </a:r>
          </a:p>
          <a:p>
            <a:pPr algn="just">
              <a:buFont typeface="Century Gothic" pitchFamily="34" charset="0"/>
              <a:buChar char="−"/>
            </a:pPr>
            <a:r>
              <a:rPr lang="es-AR" dirty="0" smtClean="0"/>
              <a:t>Dicho </a:t>
            </a:r>
            <a:r>
              <a:rPr lang="es-AR" dirty="0" smtClean="0"/>
              <a:t>análisis fue realizado bajo la órbita del </a:t>
            </a:r>
            <a:r>
              <a:rPr lang="es-AR" b="1" dirty="0" smtClean="0"/>
              <a:t>principio de la realidad económica establecido en los arts. 1 y 2 de la ley 11.683</a:t>
            </a:r>
            <a:r>
              <a:rPr lang="es-AR" dirty="0" smtClean="0"/>
              <a:t>, estableciendo que PRAXAIR Argentina S.R.L. acondicionó sus operaciones y estructura societaria para </a:t>
            </a:r>
            <a:r>
              <a:rPr lang="es-AR" b="1" dirty="0" smtClean="0"/>
              <a:t>minimizar su carga impositiva</a:t>
            </a:r>
            <a:r>
              <a:rPr lang="es-AR" dirty="0" smtClean="0"/>
              <a:t> y sortear las obligaciones tributarias, </a:t>
            </a:r>
            <a:r>
              <a:rPr lang="es-AR" b="1" dirty="0" smtClean="0"/>
              <a:t>amparándose abusivamente</a:t>
            </a:r>
            <a:r>
              <a:rPr lang="es-AR" dirty="0" smtClean="0"/>
              <a:t> de los beneficios fiscales del convenio establecido en la Ley </a:t>
            </a:r>
            <a:r>
              <a:rPr lang="es-AR" dirty="0" smtClean="0"/>
              <a:t>24.258.</a:t>
            </a:r>
          </a:p>
          <a:p>
            <a:pPr algn="just">
              <a:buFont typeface="Century Gothic" pitchFamily="34" charset="0"/>
              <a:buChar char="−"/>
            </a:pPr>
            <a:r>
              <a:rPr lang="es-AR" b="1" dirty="0" smtClean="0"/>
              <a:t>En </a:t>
            </a:r>
            <a:r>
              <a:rPr lang="es-AR" b="1" dirty="0" smtClean="0"/>
              <a:t>las indagatorias </a:t>
            </a:r>
            <a:r>
              <a:rPr lang="es-AR" dirty="0" smtClean="0"/>
              <a:t>los imputados manifestaron que las declaraciones juradas fueron </a:t>
            </a:r>
            <a:r>
              <a:rPr lang="es-AR" b="1" dirty="0" smtClean="0"/>
              <a:t>presentadas en tiempo y forma, los traspasos accionarios fueron debidamente comunicados </a:t>
            </a:r>
            <a:r>
              <a:rPr lang="es-AR" dirty="0" smtClean="0"/>
              <a:t>a la AFIP y uno de ellos </a:t>
            </a:r>
            <a:r>
              <a:rPr lang="es-AR" b="1" dirty="0" smtClean="0"/>
              <a:t>propuso </a:t>
            </a:r>
            <a:r>
              <a:rPr lang="es-AR" b="1" dirty="0" smtClean="0"/>
              <a:t>el peritaje contabl</a:t>
            </a:r>
            <a:r>
              <a:rPr lang="es-AR" dirty="0" smtClean="0"/>
              <a:t>e de la empresa con el objeto de aclarar la situación.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6</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73206"/>
            <a:ext cx="10017409" cy="5782442"/>
          </a:xfrm>
        </p:spPr>
        <p:txBody>
          <a:bodyPr>
            <a:normAutofit lnSpcReduction="10000"/>
          </a:bodyPr>
          <a:lstStyle/>
          <a:p>
            <a:pPr marL="530225" indent="-174625" algn="just"/>
            <a:r>
              <a:rPr lang="es-AR" b="1" dirty="0" smtClean="0"/>
              <a:t>Dicho peritaje concluyó </a:t>
            </a:r>
            <a:r>
              <a:rPr lang="es-AR" dirty="0" smtClean="0"/>
              <a:t>diciendo que </a:t>
            </a:r>
            <a:r>
              <a:rPr lang="es-AR" b="1" dirty="0" smtClean="0"/>
              <a:t>los ajustes se encontraban debidamente calculados e ingresados</a:t>
            </a:r>
            <a:r>
              <a:rPr lang="es-AR" dirty="0" smtClean="0"/>
              <a:t>, que la contribuyente </a:t>
            </a:r>
            <a:r>
              <a:rPr lang="es-AR" b="1" dirty="0" smtClean="0"/>
              <a:t>presentó las declaraciones juradas y que registró en sus asientos contables y societarios la tenencia accionaria o participación en su capital societario</a:t>
            </a:r>
            <a:r>
              <a:rPr lang="es-AR" dirty="0" smtClean="0"/>
              <a:t>. Además, cumplió con la obligación de </a:t>
            </a:r>
            <a:r>
              <a:rPr lang="es-AR" b="1" dirty="0" smtClean="0"/>
              <a:t>informar a la AFIP </a:t>
            </a:r>
            <a:r>
              <a:rPr lang="es-AR" dirty="0" smtClean="0"/>
              <a:t>respecto de la participación que las sociedades extranjeras poseían en su capital. </a:t>
            </a:r>
          </a:p>
          <a:p>
            <a:pPr marL="530225" indent="-174625" algn="just"/>
            <a:r>
              <a:rPr lang="es-AR" b="1" dirty="0" smtClean="0"/>
              <a:t>P</a:t>
            </a:r>
            <a:r>
              <a:rPr lang="es-AR" b="1" dirty="0" smtClean="0"/>
              <a:t>or ello, la </a:t>
            </a:r>
            <a:r>
              <a:rPr lang="es-AR" b="1" dirty="0" smtClean="0"/>
              <a:t>Cámara compartió los argumentos de la instancia anterior, </a:t>
            </a:r>
            <a:r>
              <a:rPr lang="es-AR" dirty="0" smtClean="0"/>
              <a:t>por no encontrar conductas </a:t>
            </a:r>
            <a:r>
              <a:rPr lang="es-AR" dirty="0" err="1" smtClean="0"/>
              <a:t>ardidosas</a:t>
            </a:r>
            <a:r>
              <a:rPr lang="es-AR" dirty="0" smtClean="0"/>
              <a:t> o engañosas. </a:t>
            </a:r>
          </a:p>
          <a:p>
            <a:pPr marL="530225" indent="-174625" algn="just"/>
            <a:r>
              <a:rPr lang="es-AR" b="1" dirty="0" smtClean="0"/>
              <a:t>Consideró que las participaciones en el capital accionario de la empresa PRAXAIR Argentina  S.A. pasaron a ser titularidad de sociedades “conducto españolas”</a:t>
            </a:r>
            <a:r>
              <a:rPr lang="es-AR" dirty="0" smtClean="0"/>
              <a:t>, con un régimen especial en ese país y de esa forma beneficiarse por el convenio para evitar la doble imposición suscripta con el Reino de España. </a:t>
            </a:r>
          </a:p>
          <a:p>
            <a:pPr marL="530225" indent="-174625" algn="just"/>
            <a:r>
              <a:rPr lang="es-AR" b="1" dirty="0" smtClean="0"/>
              <a:t>Dicha norma establecía en su artículo 22, inc. 4°que</a:t>
            </a:r>
            <a:r>
              <a:rPr lang="es-AR" dirty="0" smtClean="0"/>
              <a:t>: “El patrimonio constituido por acciones o participaciones en el capital o patrimonio de una sociedad </a:t>
            </a:r>
            <a:r>
              <a:rPr lang="es-AR" b="1" dirty="0" smtClean="0"/>
              <a:t>sólo puede someterse a imposición en el estado contratante del que su titular sea residente”</a:t>
            </a:r>
            <a:r>
              <a:rPr lang="es-AR" dirty="0" smtClean="0"/>
              <a:t>, en el caso, solo España hubiera podido gravar en ese impuesto. </a:t>
            </a:r>
          </a:p>
          <a:p>
            <a:pPr algn="just"/>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7</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9" y="559557"/>
            <a:ext cx="10017409" cy="5796089"/>
          </a:xfrm>
        </p:spPr>
        <p:txBody>
          <a:bodyPr>
            <a:noAutofit/>
          </a:bodyPr>
          <a:lstStyle/>
          <a:p>
            <a:pPr marL="531813" indent="-176213" algn="just"/>
            <a:r>
              <a:rPr lang="es-AR" sz="1800" b="1" dirty="0" smtClean="0"/>
              <a:t>Se trataba de una empresa multinacional, en la cual las decisiones de política global </a:t>
            </a:r>
            <a:r>
              <a:rPr lang="es-AR" sz="1800" dirty="0" smtClean="0"/>
              <a:t>que se hayan tomado, o no, para la elusión de impuestos, </a:t>
            </a:r>
            <a:r>
              <a:rPr lang="es-AR" sz="1800" b="1" dirty="0" smtClean="0"/>
              <a:t>era ajena a los representantes locales</a:t>
            </a:r>
            <a:r>
              <a:rPr lang="es-AR" sz="1800" dirty="0" smtClean="0"/>
              <a:t> que registraron e informaron debidamente los cambios establecidos por la casa matriz. </a:t>
            </a:r>
          </a:p>
          <a:p>
            <a:pPr marL="531813" indent="-176213" algn="just"/>
            <a:r>
              <a:rPr lang="es-AR" sz="1800" dirty="0" smtClean="0"/>
              <a:t> </a:t>
            </a:r>
            <a:r>
              <a:rPr lang="es-AR" sz="1800" b="1" dirty="0" smtClean="0"/>
              <a:t>La responsabilidad del carácter sustituto pretendido por la AFIP carece de sustento</a:t>
            </a:r>
            <a:r>
              <a:rPr lang="es-AR" sz="1800" dirty="0" smtClean="0"/>
              <a:t>. En materia penal no es posible establecer la responsabilidad por un hecho ajeno. </a:t>
            </a:r>
          </a:p>
          <a:p>
            <a:pPr marL="531813" indent="-176213" algn="just"/>
            <a:r>
              <a:rPr lang="es-AR" sz="1800" dirty="0" smtClean="0"/>
              <a:t> </a:t>
            </a:r>
            <a:r>
              <a:rPr lang="es-AR" sz="1800" b="1" dirty="0" smtClean="0"/>
              <a:t>El planteo de la querella sobre el abuso de la firma PRAXAIR Argentina S.R.L</a:t>
            </a:r>
            <a:r>
              <a:rPr lang="es-AR" sz="1800" dirty="0" smtClean="0"/>
              <a:t>., sostenido en el principio de la realidad económica de los arts. 1 y 2 de la ley 11.683, </a:t>
            </a:r>
            <a:r>
              <a:rPr lang="es-AR" sz="1800" b="1" dirty="0" smtClean="0"/>
              <a:t>no es </a:t>
            </a:r>
            <a:r>
              <a:rPr lang="es-AR" sz="1800" b="1" dirty="0" err="1" smtClean="0"/>
              <a:t>eficáz</a:t>
            </a:r>
            <a:r>
              <a:rPr lang="es-AR" sz="1800" b="1" dirty="0" smtClean="0"/>
              <a:t> a los fines de su aplicación en el plano delictual </a:t>
            </a:r>
            <a:r>
              <a:rPr lang="es-AR" sz="1800" dirty="0" smtClean="0"/>
              <a:t>previsto en la ley 24.769. </a:t>
            </a:r>
          </a:p>
          <a:p>
            <a:pPr marL="531813" indent="-176213" algn="just"/>
            <a:r>
              <a:rPr lang="es-AR" sz="1800" b="1" dirty="0" smtClean="0"/>
              <a:t>Los </a:t>
            </a:r>
            <a:r>
              <a:rPr lang="es-AR" sz="1800" b="1" dirty="0" smtClean="0"/>
              <a:t>investigados no realizaron un ocultamiento malicioso </a:t>
            </a:r>
            <a:r>
              <a:rPr lang="es-AR" sz="1800" dirty="0" smtClean="0"/>
              <a:t>o </a:t>
            </a:r>
            <a:r>
              <a:rPr lang="es-AR" sz="1800" dirty="0" err="1" smtClean="0"/>
              <a:t>ardidoso</a:t>
            </a:r>
            <a:r>
              <a:rPr lang="es-AR" sz="1800" dirty="0" smtClean="0"/>
              <a:t> propio del delito de evasión tributaria. </a:t>
            </a:r>
          </a:p>
          <a:p>
            <a:pPr marL="531813" indent="-176213" algn="just"/>
            <a:r>
              <a:rPr lang="es-AR" sz="1800" dirty="0" smtClean="0"/>
              <a:t> </a:t>
            </a:r>
            <a:r>
              <a:rPr lang="es-AR" sz="1800" b="1" dirty="0" smtClean="0"/>
              <a:t>Además, la AFIP no tuvo que hacer ningún esfuerzo para detectar lo que estaba ocurriendo </a:t>
            </a:r>
            <a:r>
              <a:rPr lang="es-AR" sz="1800" dirty="0" smtClean="0"/>
              <a:t>ya que lo advierte gracias a la documentación aportada por la contribuyente. </a:t>
            </a:r>
          </a:p>
          <a:p>
            <a:pPr marL="531813" indent="-176213" algn="just"/>
            <a:r>
              <a:rPr lang="es-AR" sz="1800" b="1" dirty="0" smtClean="0"/>
              <a:t> Nunca puede haber ardid cuando se lleva una contabilidad conforme a derecho</a:t>
            </a:r>
            <a:r>
              <a:rPr lang="es-AR" sz="1800" dirty="0" smtClean="0"/>
              <a:t>. </a:t>
            </a:r>
          </a:p>
          <a:p>
            <a:pPr algn="just">
              <a:buFont typeface="Century Gothic" pitchFamily="34" charset="0"/>
              <a:buChar char="−"/>
            </a:pPr>
            <a:r>
              <a:rPr lang="es-AR" sz="1800" b="1" dirty="0" smtClean="0"/>
              <a:t>Por </a:t>
            </a:r>
            <a:r>
              <a:rPr lang="es-AR" sz="1800" b="1" dirty="0" smtClean="0"/>
              <a:t>ello se confirmó la resolución apelada. </a:t>
            </a:r>
          </a:p>
          <a:p>
            <a:pPr algn="just"/>
            <a:endParaRPr lang="es-AR" sz="18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8</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1241</TotalTime>
  <Words>3484</Words>
  <Application>Microsoft Office PowerPoint</Application>
  <PresentationFormat>Personalizado</PresentationFormat>
  <Paragraphs>119</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Parallax</vt:lpstr>
      <vt:lpstr>Diapositiva 0</vt:lpstr>
      <vt:lpstr>Autos: “Eliarco S.R.L. y otros s/ R. de Casación”</vt:lpstr>
      <vt:lpstr>Diapositiva 2</vt:lpstr>
      <vt:lpstr>Diapositiva 3</vt:lpstr>
      <vt:lpstr>Autos: “PRAXAIR Argentina S.R.L. s/ Inf. Ley 24.769”</vt:lpstr>
      <vt:lpstr>Diapositiva 5</vt:lpstr>
      <vt:lpstr>Diapositiva 6</vt:lpstr>
      <vt:lpstr>Diapositiva 7</vt:lpstr>
      <vt:lpstr>Diapositiva 8</vt:lpstr>
      <vt:lpstr>Autos:”Reyes, Sergio Aníbal y otros s/ Incidente de Nulidad”</vt:lpstr>
      <vt:lpstr>Diapositiva 10</vt:lpstr>
      <vt:lpstr>Diapositiva 11</vt:lpstr>
      <vt:lpstr>Diapositiva 12</vt:lpstr>
      <vt:lpstr>Autos: “BAE Negocios S.A. s/ Inf. Ley 24.769”</vt:lpstr>
      <vt:lpstr>Diapositiva 14</vt:lpstr>
      <vt:lpstr>Diapositiva 15</vt:lpstr>
      <vt:lpstr>Autos: “TAMANAHA Travel Service SRL y otros s/ Infracción Ley 24.769”</vt:lpstr>
      <vt:lpstr>Diapositiva 17</vt:lpstr>
      <vt:lpstr>Autos: “LIPORACI, Marcelo Fabián y otros s/ Asociación Ilícita Fiscal”</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Leandro D. Pais</dc:creator>
  <cp:lastModifiedBy>Aylen</cp:lastModifiedBy>
  <cp:revision>102</cp:revision>
  <dcterms:created xsi:type="dcterms:W3CDTF">2020-03-03T17:39:29Z</dcterms:created>
  <dcterms:modified xsi:type="dcterms:W3CDTF">2020-10-26T23:06:23Z</dcterms:modified>
</cp:coreProperties>
</file>